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319" r:id="rId2"/>
    <p:sldId id="257" r:id="rId3"/>
    <p:sldId id="527" r:id="rId4"/>
    <p:sldId id="493" r:id="rId5"/>
    <p:sldId id="491" r:id="rId6"/>
    <p:sldId id="492" r:id="rId7"/>
    <p:sldId id="464" r:id="rId8"/>
    <p:sldId id="483" r:id="rId9"/>
    <p:sldId id="484" r:id="rId10"/>
    <p:sldId id="528" r:id="rId11"/>
    <p:sldId id="494" r:id="rId12"/>
    <p:sldId id="495" r:id="rId13"/>
    <p:sldId id="496" r:id="rId14"/>
    <p:sldId id="529" r:id="rId15"/>
    <p:sldId id="530" r:id="rId16"/>
    <p:sldId id="466" r:id="rId17"/>
    <p:sldId id="502" r:id="rId18"/>
    <p:sldId id="471" r:id="rId19"/>
    <p:sldId id="476" r:id="rId20"/>
    <p:sldId id="474" r:id="rId21"/>
    <p:sldId id="531" r:id="rId22"/>
    <p:sldId id="532" r:id="rId23"/>
    <p:sldId id="533" r:id="rId24"/>
    <p:sldId id="534" r:id="rId25"/>
    <p:sldId id="560" r:id="rId26"/>
    <p:sldId id="472" r:id="rId27"/>
    <p:sldId id="535" r:id="rId28"/>
    <p:sldId id="536" r:id="rId29"/>
    <p:sldId id="503" r:id="rId30"/>
    <p:sldId id="475" r:id="rId31"/>
    <p:sldId id="519" r:id="rId32"/>
    <p:sldId id="537" r:id="rId33"/>
    <p:sldId id="520" r:id="rId34"/>
    <p:sldId id="524" r:id="rId35"/>
    <p:sldId id="525" r:id="rId36"/>
    <p:sldId id="538" r:id="rId37"/>
    <p:sldId id="540" r:id="rId38"/>
    <p:sldId id="541" r:id="rId39"/>
    <p:sldId id="526" r:id="rId40"/>
    <p:sldId id="543" r:id="rId41"/>
    <p:sldId id="542" r:id="rId42"/>
    <p:sldId id="544" r:id="rId43"/>
    <p:sldId id="546" r:id="rId44"/>
    <p:sldId id="545" r:id="rId45"/>
    <p:sldId id="547" r:id="rId46"/>
    <p:sldId id="549" r:id="rId47"/>
    <p:sldId id="550" r:id="rId48"/>
    <p:sldId id="551" r:id="rId49"/>
    <p:sldId id="552" r:id="rId50"/>
    <p:sldId id="553" r:id="rId51"/>
    <p:sldId id="554" r:id="rId52"/>
    <p:sldId id="555" r:id="rId53"/>
    <p:sldId id="556" r:id="rId54"/>
    <p:sldId id="557" r:id="rId55"/>
    <p:sldId id="559" r:id="rId56"/>
    <p:sldId id="518" r:id="rId57"/>
    <p:sldId id="558" r:id="rId58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16489A"/>
    <a:srgbClr val="3D92BD"/>
    <a:srgbClr val="EBFFB9"/>
    <a:srgbClr val="0033CC"/>
    <a:srgbClr val="FF0000"/>
    <a:srgbClr val="222222"/>
    <a:srgbClr val="FFFFFF"/>
    <a:srgbClr val="18B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 autoAdjust="0"/>
    <p:restoredTop sz="94667" autoAdjust="0"/>
  </p:normalViewPr>
  <p:slideViewPr>
    <p:cSldViewPr>
      <p:cViewPr varScale="1">
        <p:scale>
          <a:sx n="79" d="100"/>
          <a:sy n="79" d="100"/>
        </p:scale>
        <p:origin x="129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814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878FDC3-24EF-45F7-854B-1498E4B3C6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02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BB865B1-F905-4ABF-91B5-5F4D1EED31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30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B98998-1241-4AB5-9589-166866869DD6}" type="slidenum">
              <a:rPr lang="en-US" smtClean="0"/>
              <a:pPr/>
              <a:t>1</a:t>
            </a:fld>
            <a:endParaRPr lang="en-US" dirty="0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C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29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9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17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535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44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45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2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71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06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06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06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06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06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789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789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7895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7895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5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3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027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31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824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32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047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33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2863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34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4230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35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1313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36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747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37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1082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38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781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39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1423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40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465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498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41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3291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42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8322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43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7450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44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584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45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6683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46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7532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47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945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48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3946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49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6377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50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102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498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51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8081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52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5955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53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8592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54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0107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55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766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581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58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49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19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983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800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0"/>
            <a:ext cx="4800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 userDrawn="1"/>
        </p:nvSpPr>
        <p:spPr>
          <a:xfrm>
            <a:off x="0" y="2895600"/>
            <a:ext cx="9144000" cy="1077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Programming with Microsoft </a:t>
            </a:r>
          </a:p>
          <a:p>
            <a:pPr algn="ctr">
              <a:defRPr/>
            </a:pPr>
            <a:r>
              <a:rPr lang="en-US" sz="3200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Visual Basic 2012</a:t>
            </a:r>
            <a:endParaRPr lang="en-US" sz="3200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 bwMode="auto">
          <a:xfrm>
            <a:off x="1828800" y="4343400"/>
            <a:ext cx="5486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914400" y="4724400"/>
            <a:ext cx="7315200" cy="1371600"/>
          </a:xfrm>
        </p:spPr>
        <p:txBody>
          <a:bodyPr/>
          <a:lstStyle>
            <a:lvl1pPr algn="ctr">
              <a:buNone/>
              <a:defRPr baseline="0">
                <a:solidFill>
                  <a:srgbClr val="006600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0"/>
            <a:ext cx="60198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791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675DAF-D397-4640-B619-AAD1C6166D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  <a:prstGeom prst="round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C748B-B1CB-4485-96EF-F0611A3BA9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ound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BAF30-D8D4-4B70-BA29-ECA6AD4893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charset="-128"/>
                <a:cs typeface="ＭＳ Ｐゴシック" charset="-128"/>
              </a:rPr>
              <a:t>Click to edit Master title style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54BEE2E-FA2D-45B7-8EB0-4379F33B23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AF507C-4AF1-42F0-9F25-EAD8B15422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41E2A-FAD1-4495-8CDC-0E1F56F34E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EB3CE7-4B5E-4A2B-B1E6-6B196555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47800"/>
            <a:ext cx="5111750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97FDE-7845-400E-95D7-0DC9C4076F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ound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D401D3-BDAC-402E-ADAD-20802A2039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524000"/>
            <a:ext cx="8077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324600"/>
            <a:ext cx="586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205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BA59EAC3-7953-42A9-B29C-A17F268DD28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7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87680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006600"/>
                </a:solidFill>
                <a:latin typeface="Trebuchet MS" pitchFamily="34" charset="0"/>
              </a:rPr>
              <a:t>Chapter 2: Designing Applications</a:t>
            </a:r>
            <a:endParaRPr lang="en-US" sz="2800" dirty="0">
              <a:solidFill>
                <a:srgbClr val="006600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71474" y="3810000"/>
            <a:ext cx="339260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2-9 Completed TOE chart ordered by task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922056" y="6019800"/>
            <a:ext cx="39170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2-10 Completed TOE chart ordered by object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Planning an Object-Oriented Application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(cont.)</a:t>
            </a:r>
            <a:r>
              <a:rPr lang="en-US" dirty="0" smtClean="0"/>
              <a:t> 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09" y="1295400"/>
            <a:ext cx="4715391" cy="2518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347" y="3886779"/>
            <a:ext cx="4733454" cy="2133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977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Drawing a </a:t>
            </a:r>
            <a:r>
              <a:rPr lang="en-US" b="1" dirty="0" smtClean="0"/>
              <a:t>Sketch </a:t>
            </a:r>
            <a:r>
              <a:rPr lang="en-US" b="1" dirty="0"/>
              <a:t>of the </a:t>
            </a:r>
            <a:r>
              <a:rPr lang="en-US" b="1" dirty="0" smtClean="0"/>
              <a:t>User Interface</a:t>
            </a:r>
            <a:endParaRPr lang="en-US" b="1" dirty="0"/>
          </a:p>
          <a:p>
            <a:r>
              <a:rPr lang="en-US" dirty="0"/>
              <a:t>Follow Windows standards for designing the interface</a:t>
            </a:r>
          </a:p>
          <a:p>
            <a:r>
              <a:rPr lang="en-US" dirty="0"/>
              <a:t>In Western countries, information flows either vertically or horizontally</a:t>
            </a:r>
          </a:p>
          <a:p>
            <a:pPr lvl="1"/>
            <a:r>
              <a:rPr lang="en-US" dirty="0"/>
              <a:t>Vertical arrangement: </a:t>
            </a:r>
            <a:endParaRPr lang="en-US" dirty="0" smtClean="0"/>
          </a:p>
          <a:p>
            <a:pPr lvl="2"/>
            <a:r>
              <a:rPr lang="en-US" dirty="0" smtClean="0"/>
              <a:t>Information </a:t>
            </a:r>
            <a:r>
              <a:rPr lang="en-US" dirty="0"/>
              <a:t>flows from top to bottom, with essential information located in </a:t>
            </a:r>
            <a:r>
              <a:rPr lang="en-US" dirty="0" smtClean="0"/>
              <a:t>the first </a:t>
            </a:r>
            <a:r>
              <a:rPr lang="en-US" dirty="0"/>
              <a:t>column</a:t>
            </a:r>
          </a:p>
          <a:p>
            <a:pPr lvl="1"/>
            <a:r>
              <a:rPr lang="en-US" dirty="0"/>
              <a:t>Horizontal arrangement: </a:t>
            </a:r>
            <a:endParaRPr lang="en-US" dirty="0" smtClean="0"/>
          </a:p>
          <a:p>
            <a:pPr lvl="2"/>
            <a:r>
              <a:rPr lang="en-US" dirty="0" smtClean="0"/>
              <a:t>Information </a:t>
            </a:r>
            <a:r>
              <a:rPr lang="en-US" dirty="0"/>
              <a:t>flows from left to right, with essential information placed in </a:t>
            </a:r>
            <a:r>
              <a:rPr lang="en-US" dirty="0" smtClean="0"/>
              <a:t>the first </a:t>
            </a:r>
            <a:r>
              <a:rPr lang="en-US" dirty="0"/>
              <a:t>row 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Planning an Object-Oriented Application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(cont.)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962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57200" y="4324290"/>
            <a:ext cx="29622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2-11 Vertical arrangement of the Play It Again </a:t>
            </a:r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M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ovies application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19600" y="4324290"/>
            <a:ext cx="29622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2-12 Horizontal arrangement of the Play It Again </a:t>
            </a:r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M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ovies application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Planning an Object-Oriented Application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(cont.)</a:t>
            </a:r>
            <a:r>
              <a:rPr lang="en-US" dirty="0" smtClean="0"/>
              <a:t> 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1"/>
            <a:ext cx="3885483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1" y="1828801"/>
            <a:ext cx="4191000" cy="241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762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White space or containers may be used to group related controls</a:t>
            </a:r>
          </a:p>
          <a:p>
            <a:r>
              <a:rPr lang="en-US" dirty="0" smtClean="0"/>
              <a:t>Containers</a:t>
            </a:r>
          </a:p>
          <a:p>
            <a:pPr lvl="1"/>
            <a:r>
              <a:rPr lang="en-US" dirty="0" smtClean="0"/>
              <a:t>Objects </a:t>
            </a:r>
            <a:r>
              <a:rPr lang="en-US" dirty="0"/>
              <a:t>used to group related controls</a:t>
            </a:r>
          </a:p>
          <a:p>
            <a:pPr lvl="1"/>
            <a:r>
              <a:rPr lang="en-US" dirty="0"/>
              <a:t>Examples: GroupBox, Panel, TableLayoutPanel</a:t>
            </a:r>
          </a:p>
          <a:p>
            <a:r>
              <a:rPr lang="en-US" dirty="0"/>
              <a:t>Label controls that display output should have meaningful names</a:t>
            </a:r>
          </a:p>
          <a:p>
            <a:pPr lvl="1"/>
            <a:r>
              <a:rPr lang="en-US" dirty="0"/>
              <a:t>Example: “Total </a:t>
            </a:r>
            <a:r>
              <a:rPr lang="en-US" dirty="0" smtClean="0"/>
              <a:t>Sales” identifies the lblTotalSales </a:t>
            </a:r>
            <a:r>
              <a:rPr lang="en-US" dirty="0"/>
              <a:t>label</a:t>
            </a:r>
          </a:p>
          <a:p>
            <a:r>
              <a:rPr lang="en-US" dirty="0"/>
              <a:t>Identifying labels should end with </a:t>
            </a:r>
            <a:r>
              <a:rPr lang="en-US" dirty="0" smtClean="0"/>
              <a:t>a colon </a:t>
            </a:r>
            <a:r>
              <a:rPr lang="en-US" dirty="0"/>
              <a:t>(:)</a:t>
            </a:r>
          </a:p>
          <a:p>
            <a:pPr lvl="1"/>
            <a:r>
              <a:rPr lang="en-US" dirty="0"/>
              <a:t>Example: “Total </a:t>
            </a:r>
            <a:r>
              <a:rPr lang="en-US" dirty="0" smtClean="0"/>
              <a:t>Sales:”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Planning an Object-Oriented Application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(cont.)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96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Sentence capitalization</a:t>
            </a:r>
            <a:endParaRPr lang="en-US" dirty="0"/>
          </a:p>
          <a:p>
            <a:pPr lvl="1"/>
            <a:r>
              <a:rPr lang="en-US" dirty="0"/>
              <a:t>Only </a:t>
            </a:r>
            <a:r>
              <a:rPr lang="en-US" dirty="0" smtClean="0"/>
              <a:t>the first </a:t>
            </a:r>
            <a:r>
              <a:rPr lang="en-US" dirty="0"/>
              <a:t>letter in the first word is capitalized</a:t>
            </a:r>
          </a:p>
          <a:p>
            <a:pPr lvl="1"/>
            <a:r>
              <a:rPr lang="en-US" dirty="0"/>
              <a:t>Use for identifying labels</a:t>
            </a:r>
          </a:p>
          <a:p>
            <a:r>
              <a:rPr lang="en-US" b="1" dirty="0"/>
              <a:t>Book title capitalization</a:t>
            </a:r>
            <a:endParaRPr lang="en-US" dirty="0"/>
          </a:p>
          <a:p>
            <a:pPr lvl="1"/>
            <a:r>
              <a:rPr lang="en-US" dirty="0"/>
              <a:t>Capitalize </a:t>
            </a:r>
            <a:r>
              <a:rPr lang="en-US" dirty="0" smtClean="0"/>
              <a:t>the first </a:t>
            </a:r>
            <a:r>
              <a:rPr lang="en-US" dirty="0"/>
              <a:t>letter of each word except articles, conjunctions, and prepositions</a:t>
            </a:r>
          </a:p>
          <a:p>
            <a:pPr lvl="1"/>
            <a:r>
              <a:rPr lang="en-US" dirty="0"/>
              <a:t>Use for button text</a:t>
            </a:r>
          </a:p>
          <a:p>
            <a:r>
              <a:rPr lang="en-US" dirty="0"/>
              <a:t>Buttons should be aligned</a:t>
            </a:r>
          </a:p>
          <a:p>
            <a:pPr lvl="1"/>
            <a:r>
              <a:rPr lang="en-US" dirty="0"/>
              <a:t>Also same height and width</a:t>
            </a:r>
          </a:p>
          <a:p>
            <a:r>
              <a:rPr lang="en-US" dirty="0"/>
              <a:t>Group related controls close to each other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Planning an Object-Oriented Application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(cont.)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934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15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313" y="1371600"/>
            <a:ext cx="6041487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Planning an Object-Oriented Application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(cont.)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850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0973D1A-3DB4-4921-8ED1-B796D6C56FDA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pPr marL="0" indent="0" eaLnBrk="1" hangingPunct="1">
              <a:defRPr/>
            </a:pPr>
            <a:r>
              <a:rPr lang="en-US" dirty="0"/>
              <a:t>Lesson A Summary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 to create an OO </a:t>
            </a:r>
            <a:r>
              <a:rPr lang="en-US" dirty="0" smtClean="0"/>
              <a:t>application:</a:t>
            </a:r>
            <a:endParaRPr lang="en-US" dirty="0"/>
          </a:p>
          <a:p>
            <a:pPr lvl="1"/>
            <a:r>
              <a:rPr lang="en-US" dirty="0"/>
              <a:t>Meet with </a:t>
            </a:r>
            <a:r>
              <a:rPr lang="en-US" dirty="0" smtClean="0"/>
              <a:t>the client</a:t>
            </a:r>
            <a:endParaRPr lang="en-US" dirty="0"/>
          </a:p>
          <a:p>
            <a:pPr lvl="1"/>
            <a:r>
              <a:rPr lang="en-US" dirty="0"/>
              <a:t>Plan </a:t>
            </a:r>
            <a:r>
              <a:rPr lang="en-US" dirty="0" smtClean="0"/>
              <a:t>the application</a:t>
            </a:r>
            <a:endParaRPr lang="en-US" dirty="0"/>
          </a:p>
          <a:p>
            <a:pPr lvl="2"/>
            <a:r>
              <a:rPr lang="en-US" dirty="0"/>
              <a:t>Identify needed tasks, objects, and events</a:t>
            </a:r>
          </a:p>
          <a:p>
            <a:pPr lvl="2"/>
            <a:r>
              <a:rPr lang="en-US" dirty="0"/>
              <a:t>Identify information needed as input to produce </a:t>
            </a:r>
            <a:r>
              <a:rPr lang="en-US" dirty="0" smtClean="0"/>
              <a:t>the desired </a:t>
            </a:r>
            <a:r>
              <a:rPr lang="en-US" dirty="0"/>
              <a:t>result</a:t>
            </a:r>
          </a:p>
          <a:p>
            <a:pPr lvl="1"/>
            <a:r>
              <a:rPr lang="en-US" dirty="0"/>
              <a:t>Build </a:t>
            </a:r>
            <a:r>
              <a:rPr lang="en-US" dirty="0" smtClean="0"/>
              <a:t>the user </a:t>
            </a:r>
            <a:r>
              <a:rPr lang="en-US" dirty="0"/>
              <a:t>interface</a:t>
            </a:r>
          </a:p>
          <a:p>
            <a:pPr lvl="1"/>
            <a:r>
              <a:rPr lang="en-US" dirty="0"/>
              <a:t>Code </a:t>
            </a:r>
            <a:r>
              <a:rPr lang="en-US" dirty="0" smtClean="0"/>
              <a:t>the application</a:t>
            </a:r>
            <a:endParaRPr lang="en-US" dirty="0"/>
          </a:p>
          <a:p>
            <a:pPr lvl="1"/>
            <a:r>
              <a:rPr lang="en-US" dirty="0"/>
              <a:t>Test and debug </a:t>
            </a:r>
            <a:r>
              <a:rPr lang="en-US" dirty="0" smtClean="0"/>
              <a:t>the application</a:t>
            </a:r>
            <a:endParaRPr lang="en-US" dirty="0"/>
          </a:p>
          <a:p>
            <a:pPr lvl="1"/>
            <a:r>
              <a:rPr lang="en-US" dirty="0"/>
              <a:t>Assemble </a:t>
            </a:r>
            <a:r>
              <a:rPr lang="en-US" dirty="0" smtClean="0"/>
              <a:t>the documentation</a:t>
            </a:r>
            <a:endParaRPr lang="en-US" dirty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buFontTx/>
              <a:buNone/>
              <a:defRPr/>
            </a:pPr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r>
              <a:rPr lang="en-US" dirty="0" smtClean="0"/>
              <a:t>Lesson B Objectives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/>
              <a:t>After studying Lesson B, you should be able to:</a:t>
            </a:r>
          </a:p>
          <a:p>
            <a:r>
              <a:rPr lang="en-US" sz="2400" dirty="0"/>
              <a:t>Build the user interface using your TOE chart and sketch</a:t>
            </a:r>
          </a:p>
          <a:p>
            <a:r>
              <a:rPr lang="en-US" sz="2400" dirty="0"/>
              <a:t>Follow the Windows standards regarding the use of graphics, fonts, and color</a:t>
            </a:r>
          </a:p>
          <a:p>
            <a:r>
              <a:rPr lang="en-US" sz="2400" dirty="0"/>
              <a:t>Set a control’s </a:t>
            </a:r>
            <a:r>
              <a:rPr lang="en-US" sz="2400" dirty="0" smtClean="0"/>
              <a:t>BorderStyle, AutoSize, and TextAlign  properties</a:t>
            </a:r>
            <a:endParaRPr lang="en-US" sz="2400" dirty="0"/>
          </a:p>
          <a:p>
            <a:r>
              <a:rPr lang="en-US" sz="2400" dirty="0"/>
              <a:t>Add a text box to a form</a:t>
            </a:r>
          </a:p>
          <a:p>
            <a:r>
              <a:rPr lang="en-US" sz="2400" dirty="0"/>
              <a:t>Lock the controls on the form</a:t>
            </a:r>
          </a:p>
          <a:p>
            <a:r>
              <a:rPr lang="en-US" sz="2400" dirty="0"/>
              <a:t>Assign access keys to controls</a:t>
            </a:r>
          </a:p>
          <a:p>
            <a:r>
              <a:rPr lang="en-US" sz="2400" dirty="0" smtClean="0"/>
              <a:t>Set </a:t>
            </a:r>
            <a:r>
              <a:rPr lang="en-US" sz="2400" dirty="0"/>
              <a:t>the TabIndex property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16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69EE3FC-1F74-4313-A1C0-15B59753E232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pPr eaLnBrk="1" hangingPunct="1"/>
            <a:r>
              <a:rPr lang="en-US" dirty="0" smtClean="0"/>
              <a:t>Building the User Interface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smtClean="0"/>
              <a:t>the TOE </a:t>
            </a:r>
            <a:r>
              <a:rPr lang="en-US" dirty="0"/>
              <a:t>chart and sketch as guides when building </a:t>
            </a:r>
            <a:r>
              <a:rPr lang="en-US" dirty="0" smtClean="0"/>
              <a:t>the user </a:t>
            </a:r>
            <a:r>
              <a:rPr lang="en-US" dirty="0"/>
              <a:t>interface</a:t>
            </a:r>
          </a:p>
          <a:p>
            <a:pPr lvl="1"/>
            <a:r>
              <a:rPr lang="en-US" dirty="0"/>
              <a:t>Place appropriate controls on forms</a:t>
            </a:r>
          </a:p>
          <a:p>
            <a:pPr lvl="1"/>
            <a:r>
              <a:rPr lang="en-US" dirty="0"/>
              <a:t>Set applicable properties of controls</a:t>
            </a:r>
          </a:p>
          <a:p>
            <a:r>
              <a:rPr lang="en-US" dirty="0"/>
              <a:t>Features of </a:t>
            </a:r>
            <a:r>
              <a:rPr lang="en-US" dirty="0" smtClean="0"/>
              <a:t>the UI </a:t>
            </a:r>
            <a:r>
              <a:rPr lang="en-US" dirty="0"/>
              <a:t>used in this lesson’s </a:t>
            </a:r>
            <a:r>
              <a:rPr lang="en-US" dirty="0" smtClean="0"/>
              <a:t>application:</a:t>
            </a:r>
            <a:endParaRPr lang="en-US" dirty="0"/>
          </a:p>
          <a:p>
            <a:pPr lvl="1"/>
            <a:r>
              <a:rPr lang="en-US" dirty="0"/>
              <a:t>Information </a:t>
            </a:r>
            <a:r>
              <a:rPr lang="en-US" dirty="0" smtClean="0"/>
              <a:t>is arranged </a:t>
            </a:r>
            <a:r>
              <a:rPr lang="en-US" dirty="0"/>
              <a:t>vertically </a:t>
            </a:r>
          </a:p>
          <a:p>
            <a:pPr lvl="1"/>
            <a:r>
              <a:rPr lang="en-US" dirty="0"/>
              <a:t>Controls </a:t>
            </a:r>
            <a:r>
              <a:rPr lang="en-US" dirty="0" smtClean="0"/>
              <a:t>are aligned </a:t>
            </a:r>
            <a:r>
              <a:rPr lang="en-US" dirty="0"/>
              <a:t>and appropriately labeled </a:t>
            </a:r>
          </a:p>
          <a:p>
            <a:r>
              <a:rPr lang="en-US" dirty="0"/>
              <a:t>Try to create an interface that no one notices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pPr eaLnBrk="1" hangingPunct="1"/>
            <a:r>
              <a:rPr lang="en-US" dirty="0"/>
              <a:t>Building the User </a:t>
            </a:r>
            <a:r>
              <a:rPr lang="en-US" dirty="0" smtClean="0"/>
              <a:t>Interface </a:t>
            </a:r>
            <a:r>
              <a:rPr lang="en-US" sz="1200" dirty="0" smtClean="0"/>
              <a:t>(cont.)</a:t>
            </a:r>
          </a:p>
        </p:txBody>
      </p:sp>
      <p:sp>
        <p:nvSpPr>
          <p:cNvPr id="26627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F49E1D0-BF05-4705-8D42-F42D66B01DEF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26629" name="Rectangle 7"/>
          <p:cNvSpPr>
            <a:spLocks noChangeArrowheads="1"/>
          </p:cNvSpPr>
          <p:nvPr/>
        </p:nvSpPr>
        <p:spPr bwMode="auto">
          <a:xfrm>
            <a:off x="1905000" y="5867400"/>
            <a:ext cx="5029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2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-13 Partially completed interface for the Play It Again Movies application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69185"/>
            <a:ext cx="5371429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Previewing the Play It Again Movies Application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Play It Again Movies application</a:t>
            </a:r>
            <a:endParaRPr lang="en-US" dirty="0"/>
          </a:p>
          <a:p>
            <a:pPr lvl="1"/>
            <a:r>
              <a:rPr lang="en-US" dirty="0"/>
              <a:t>Allows salespeople to enter </a:t>
            </a:r>
            <a:r>
              <a:rPr lang="en-US" dirty="0" smtClean="0"/>
              <a:t>the date and number of DVDs and Blu-rays sold</a:t>
            </a:r>
            <a:endParaRPr lang="en-US" dirty="0"/>
          </a:p>
          <a:p>
            <a:pPr lvl="1"/>
            <a:r>
              <a:rPr lang="en-US" dirty="0"/>
              <a:t>Calculates and displays </a:t>
            </a:r>
            <a:r>
              <a:rPr lang="en-US" dirty="0" smtClean="0"/>
              <a:t>the total </a:t>
            </a:r>
            <a:r>
              <a:rPr lang="en-US" dirty="0"/>
              <a:t>number of </a:t>
            </a:r>
            <a:r>
              <a:rPr lang="en-US" dirty="0" smtClean="0"/>
              <a:t>discs ordered </a:t>
            </a:r>
            <a:r>
              <a:rPr lang="en-US" dirty="0"/>
              <a:t>and the total </a:t>
            </a:r>
            <a:r>
              <a:rPr lang="en-US" dirty="0" smtClean="0"/>
              <a:t>sales for the </a:t>
            </a:r>
            <a:r>
              <a:rPr lang="en-US" dirty="0"/>
              <a:t>order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10200" y="6019800"/>
            <a:ext cx="300511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2-3 Print preview window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47800" y="5715000"/>
            <a:ext cx="300511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2-2 Completed sales receipt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763963"/>
            <a:ext cx="2749550" cy="195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903" y="3263900"/>
            <a:ext cx="2743200" cy="275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CF0482-FCDF-47B7-9C69-517EF8B46452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pPr eaLnBrk="1" hangingPunct="1"/>
            <a:r>
              <a:rPr lang="en-US" dirty="0"/>
              <a:t>Building the User Interface </a:t>
            </a:r>
            <a:r>
              <a:rPr lang="en-US" sz="1200" dirty="0"/>
              <a:t>(cont.)</a:t>
            </a:r>
            <a:endParaRPr lang="en-US" dirty="0" smtClean="0"/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Including </a:t>
            </a:r>
            <a:r>
              <a:rPr lang="en-US" b="1" dirty="0" smtClean="0"/>
              <a:t>Graphics </a:t>
            </a:r>
            <a:r>
              <a:rPr lang="en-US" b="1" dirty="0"/>
              <a:t>in the </a:t>
            </a:r>
            <a:r>
              <a:rPr lang="en-US" b="1" dirty="0" smtClean="0"/>
              <a:t>User Interface</a:t>
            </a:r>
            <a:endParaRPr lang="en-US" b="1" dirty="0"/>
          </a:p>
          <a:p>
            <a:r>
              <a:rPr lang="en-US" dirty="0" smtClean="0"/>
              <a:t>Graphics</a:t>
            </a:r>
          </a:p>
          <a:p>
            <a:pPr lvl="1"/>
            <a:r>
              <a:rPr lang="en-US" dirty="0" smtClean="0"/>
              <a:t>Icons </a:t>
            </a:r>
            <a:r>
              <a:rPr lang="en-US" dirty="0"/>
              <a:t>or pictures added to an interface</a:t>
            </a:r>
          </a:p>
          <a:p>
            <a:pPr lvl="1"/>
            <a:r>
              <a:rPr lang="en-US" dirty="0"/>
              <a:t>Used to emphasize or clarify a portion of </a:t>
            </a:r>
            <a:r>
              <a:rPr lang="en-US" dirty="0" smtClean="0"/>
              <a:t>the screen</a:t>
            </a:r>
            <a:r>
              <a:rPr lang="en-US" dirty="0"/>
              <a:t>, or for aesthetic purposes</a:t>
            </a:r>
          </a:p>
          <a:p>
            <a:r>
              <a:rPr lang="en-US" dirty="0"/>
              <a:t>The human eye is attracted to pictures before text</a:t>
            </a:r>
          </a:p>
          <a:p>
            <a:pPr lvl="1"/>
            <a:r>
              <a:rPr lang="en-US" dirty="0"/>
              <a:t>Include graphics sparingly</a:t>
            </a:r>
          </a:p>
          <a:p>
            <a:pPr lvl="1"/>
            <a:r>
              <a:rPr lang="en-US" dirty="0"/>
              <a:t>Graphics for aesthetic use should be small and positioned to avoid distracting </a:t>
            </a:r>
            <a:r>
              <a:rPr lang="en-US" dirty="0" smtClean="0"/>
              <a:t>the user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CF0482-FCDF-47B7-9C69-517EF8B46452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pPr eaLnBrk="1" hangingPunct="1"/>
            <a:r>
              <a:rPr lang="en-US" dirty="0"/>
              <a:t>Building the User Interface </a:t>
            </a:r>
            <a:r>
              <a:rPr lang="en-US" sz="1200" dirty="0"/>
              <a:t>(cont.)</a:t>
            </a:r>
            <a:endParaRPr lang="en-US" dirty="0" smtClean="0"/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Selecting Fonts for the Interface</a:t>
            </a:r>
            <a:endParaRPr lang="en-US" b="1" dirty="0"/>
          </a:p>
          <a:p>
            <a:r>
              <a:rPr lang="en-US" dirty="0"/>
              <a:t>GUI DESIGN </a:t>
            </a:r>
            <a:r>
              <a:rPr lang="en-US" dirty="0" smtClean="0"/>
              <a:t>TIP: </a:t>
            </a:r>
            <a:r>
              <a:rPr lang="en-US" dirty="0"/>
              <a:t>Selecting Font Types, Styles, and Sizes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only one font </a:t>
            </a:r>
            <a:r>
              <a:rPr lang="en-US" dirty="0" smtClean="0"/>
              <a:t>type—typically </a:t>
            </a:r>
            <a:r>
              <a:rPr lang="en-US" dirty="0">
                <a:cs typeface="Segoe UI" pitchFamily="34" charset="0"/>
              </a:rPr>
              <a:t>Segoe </a:t>
            </a:r>
            <a:r>
              <a:rPr lang="en-US" dirty="0" smtClean="0">
                <a:cs typeface="Segoe UI" pitchFamily="34" charset="0"/>
              </a:rPr>
              <a:t>UI (pronounced “see-go”</a:t>
            </a:r>
            <a:r>
              <a:rPr lang="en-US" dirty="0" smtClean="0"/>
              <a:t>)—for </a:t>
            </a:r>
            <a:r>
              <a:rPr lang="en-US" dirty="0"/>
              <a:t>all of the text in the </a:t>
            </a:r>
            <a:r>
              <a:rPr lang="en-US" dirty="0" smtClean="0"/>
              <a:t>interface</a:t>
            </a:r>
            <a:endParaRPr lang="en-US" dirty="0"/>
          </a:p>
          <a:p>
            <a:pPr lvl="1"/>
            <a:r>
              <a:rPr lang="en-US" dirty="0" smtClean="0"/>
              <a:t>Use </a:t>
            </a:r>
            <a:r>
              <a:rPr lang="en-US" dirty="0"/>
              <a:t>no more than two different font sizes in the </a:t>
            </a:r>
            <a:r>
              <a:rPr lang="en-US" dirty="0" smtClean="0"/>
              <a:t>interface</a:t>
            </a:r>
            <a:endParaRPr lang="en-US" dirty="0"/>
          </a:p>
          <a:p>
            <a:pPr lvl="1"/>
            <a:r>
              <a:rPr lang="en-US" dirty="0" smtClean="0"/>
              <a:t>Avoid </a:t>
            </a:r>
            <a:r>
              <a:rPr lang="en-US" dirty="0"/>
              <a:t>using italics and underlining because both font styles make text difficult to </a:t>
            </a:r>
            <a:r>
              <a:rPr lang="en-US" dirty="0" smtClean="0"/>
              <a:t>read</a:t>
            </a:r>
            <a:endParaRPr lang="en-US" dirty="0"/>
          </a:p>
          <a:p>
            <a:pPr lvl="1"/>
            <a:r>
              <a:rPr lang="en-US" dirty="0" smtClean="0"/>
              <a:t>Limit </a:t>
            </a:r>
            <a:r>
              <a:rPr lang="en-US" dirty="0"/>
              <a:t>the use of bold text to titles, headings, and key items that you want to </a:t>
            </a:r>
            <a:r>
              <a:rPr lang="en-US" dirty="0" smtClean="0"/>
              <a:t>emphasize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71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CF0482-FCDF-47B7-9C69-517EF8B46452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pPr eaLnBrk="1" hangingPunct="1"/>
            <a:r>
              <a:rPr lang="en-US" dirty="0"/>
              <a:t>Building the User Interface </a:t>
            </a:r>
            <a:r>
              <a:rPr lang="en-US" sz="1200" dirty="0"/>
              <a:t>(cont.)</a:t>
            </a:r>
            <a:endParaRPr lang="en-US" dirty="0" smtClean="0"/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8077200" cy="4876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 smtClean="0"/>
              <a:t>Adding Color to the Interface</a:t>
            </a:r>
            <a:endParaRPr lang="en-US" sz="2800" b="1" dirty="0"/>
          </a:p>
          <a:p>
            <a:r>
              <a:rPr lang="en-US" dirty="0"/>
              <a:t>Build the interface using black, white, and </a:t>
            </a:r>
            <a:r>
              <a:rPr lang="en-US" dirty="0" smtClean="0"/>
              <a:t>gray; only </a:t>
            </a:r>
            <a:r>
              <a:rPr lang="en-US" dirty="0"/>
              <a:t>add color if you have a </a:t>
            </a:r>
            <a:r>
              <a:rPr lang="en-US" dirty="0" smtClean="0"/>
              <a:t>good reason </a:t>
            </a:r>
            <a:r>
              <a:rPr lang="en-US" dirty="0"/>
              <a:t>to do </a:t>
            </a:r>
            <a:r>
              <a:rPr lang="en-US" dirty="0" smtClean="0"/>
              <a:t>so</a:t>
            </a:r>
            <a:endParaRPr lang="en-US" dirty="0"/>
          </a:p>
          <a:p>
            <a:r>
              <a:rPr lang="en-US" dirty="0" smtClean="0"/>
              <a:t>Use </a:t>
            </a:r>
            <a:r>
              <a:rPr lang="en-US" dirty="0"/>
              <a:t>white, off-white, or light gray for the </a:t>
            </a:r>
            <a:r>
              <a:rPr lang="en-US" dirty="0" smtClean="0"/>
              <a:t>background; use </a:t>
            </a:r>
            <a:r>
              <a:rPr lang="en-US" dirty="0"/>
              <a:t>black for the </a:t>
            </a:r>
            <a:r>
              <a:rPr lang="en-US" dirty="0" smtClean="0"/>
              <a:t>text</a:t>
            </a:r>
            <a:endParaRPr lang="en-US" dirty="0"/>
          </a:p>
          <a:p>
            <a:r>
              <a:rPr lang="en-US" dirty="0" smtClean="0"/>
              <a:t>Never </a:t>
            </a:r>
            <a:r>
              <a:rPr lang="en-US" dirty="0"/>
              <a:t>use a dark color for the background or a light color for the </a:t>
            </a:r>
            <a:r>
              <a:rPr lang="en-US" dirty="0" smtClean="0"/>
              <a:t>text; a dark background </a:t>
            </a:r>
            <a:r>
              <a:rPr lang="en-US" dirty="0"/>
              <a:t>is hard on the eyes, and light-colored text can appear </a:t>
            </a:r>
            <a:r>
              <a:rPr lang="en-US" dirty="0" smtClean="0"/>
              <a:t>blurry</a:t>
            </a:r>
            <a:endParaRPr lang="en-US" dirty="0"/>
          </a:p>
          <a:p>
            <a:r>
              <a:rPr lang="en-US" dirty="0" smtClean="0"/>
              <a:t>Limit </a:t>
            </a:r>
            <a:r>
              <a:rPr lang="en-US" dirty="0"/>
              <a:t>the number of colors in an interface to three, not including white, black, </a:t>
            </a:r>
            <a:r>
              <a:rPr lang="en-US" dirty="0" smtClean="0"/>
              <a:t>and gray; the </a:t>
            </a:r>
            <a:r>
              <a:rPr lang="en-US" dirty="0"/>
              <a:t>colors you choose should complement each </a:t>
            </a:r>
            <a:r>
              <a:rPr lang="en-US" dirty="0" smtClean="0"/>
              <a:t>other</a:t>
            </a:r>
            <a:endParaRPr lang="en-US" dirty="0"/>
          </a:p>
          <a:p>
            <a:r>
              <a:rPr lang="en-US" dirty="0" smtClean="0"/>
              <a:t>Never </a:t>
            </a:r>
            <a:r>
              <a:rPr lang="en-US" dirty="0"/>
              <a:t>use color as the only means of </a:t>
            </a:r>
            <a:r>
              <a:rPr lang="en-US" dirty="0" smtClean="0"/>
              <a:t>identifying </a:t>
            </a:r>
            <a:r>
              <a:rPr lang="en-US" dirty="0"/>
              <a:t>an element in the </a:t>
            </a:r>
            <a:r>
              <a:rPr lang="en-US" dirty="0" smtClean="0"/>
              <a:t>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CF0482-FCDF-47B7-9C69-517EF8B46452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pPr eaLnBrk="1" hangingPunct="1"/>
            <a:r>
              <a:rPr lang="en-US" dirty="0"/>
              <a:t>Building the User Interface </a:t>
            </a:r>
            <a:r>
              <a:rPr lang="en-US" sz="1200" dirty="0"/>
              <a:t>(cont.)</a:t>
            </a:r>
            <a:endParaRPr lang="en-US" dirty="0" smtClean="0"/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8077200" cy="5105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The BorderStyle, AutoSize, and </a:t>
            </a:r>
            <a:r>
              <a:rPr lang="en-US" b="1" dirty="0"/>
              <a:t>T</a:t>
            </a:r>
            <a:r>
              <a:rPr lang="en-US" b="1" dirty="0" smtClean="0"/>
              <a:t>extAlign Properties</a:t>
            </a:r>
            <a:endParaRPr lang="en-US" b="1" dirty="0"/>
          </a:p>
          <a:p>
            <a:r>
              <a:rPr lang="en-US" dirty="0" smtClean="0"/>
              <a:t>The </a:t>
            </a:r>
            <a:r>
              <a:rPr lang="en-US" b="1" dirty="0" smtClean="0"/>
              <a:t>BorderStyle property </a:t>
            </a:r>
            <a:r>
              <a:rPr lang="en-US" dirty="0" smtClean="0"/>
              <a:t>can be set to None, FixedSingle</a:t>
            </a:r>
            <a:r>
              <a:rPr lang="en-US" dirty="0"/>
              <a:t>, or </a:t>
            </a:r>
            <a:r>
              <a:rPr lang="en-US" dirty="0" smtClean="0"/>
              <a:t>Fixed3D</a:t>
            </a:r>
          </a:p>
          <a:p>
            <a:pPr lvl="1"/>
            <a:r>
              <a:rPr lang="en-US" dirty="0" smtClean="0"/>
              <a:t>None is used for labels</a:t>
            </a:r>
          </a:p>
          <a:p>
            <a:pPr lvl="1"/>
            <a:r>
              <a:rPr lang="en-US" dirty="0" smtClean="0"/>
              <a:t>FixedSingle surrounds the control with a thin line </a:t>
            </a:r>
          </a:p>
          <a:p>
            <a:pPr lvl="2"/>
            <a:r>
              <a:rPr lang="en-US" sz="2000" dirty="0" smtClean="0"/>
              <a:t>Used for labels that display program output</a:t>
            </a:r>
          </a:p>
          <a:p>
            <a:pPr lvl="1"/>
            <a:r>
              <a:rPr lang="en-US" dirty="0" smtClean="0"/>
              <a:t>Fixed3D gives the control a three-dimensional appearance </a:t>
            </a:r>
          </a:p>
          <a:p>
            <a:pPr lvl="2"/>
            <a:r>
              <a:rPr lang="en-US" sz="2000" dirty="0" smtClean="0"/>
              <a:t>Used for text boxes</a:t>
            </a:r>
            <a:endParaRPr lang="en-US" sz="2000" dirty="0"/>
          </a:p>
          <a:p>
            <a:r>
              <a:rPr lang="en-US" dirty="0" smtClean="0"/>
              <a:t>The </a:t>
            </a:r>
            <a:r>
              <a:rPr lang="en-US" b="1" dirty="0" smtClean="0"/>
              <a:t>AutoSize property </a:t>
            </a:r>
            <a:r>
              <a:rPr lang="en-US" dirty="0" smtClean="0"/>
              <a:t>determines if a control automatically sizes to fit its current contents</a:t>
            </a:r>
          </a:p>
          <a:p>
            <a:pPr lvl="1"/>
            <a:r>
              <a:rPr lang="en-US" dirty="0" smtClean="0"/>
              <a:t>Typically set to false for label controls that display program output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smtClean="0"/>
              <a:t>TextAlign property </a:t>
            </a:r>
            <a:r>
              <a:rPr lang="en-US" dirty="0" smtClean="0"/>
              <a:t>can be set to nine different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CF0482-FCDF-47B7-9C69-517EF8B46452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pPr eaLnBrk="1" hangingPunct="1"/>
            <a:r>
              <a:rPr lang="en-US" dirty="0"/>
              <a:t>Building the User Interface </a:t>
            </a:r>
            <a:r>
              <a:rPr lang="en-US" sz="1200" dirty="0"/>
              <a:t>(cont.)</a:t>
            </a:r>
            <a:endParaRPr lang="en-US" dirty="0" smtClean="0"/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Adding a Text Box Control to the Form</a:t>
            </a:r>
          </a:p>
          <a:p>
            <a:r>
              <a:rPr lang="en-US" dirty="0" smtClean="0"/>
              <a:t>A text </a:t>
            </a:r>
            <a:r>
              <a:rPr lang="en-US" dirty="0"/>
              <a:t>box control provides an area </a:t>
            </a:r>
            <a:r>
              <a:rPr lang="en-US" dirty="0" smtClean="0"/>
              <a:t>for </a:t>
            </a:r>
            <a:r>
              <a:rPr lang="en-US" dirty="0"/>
              <a:t>data entry</a:t>
            </a:r>
          </a:p>
          <a:p>
            <a:r>
              <a:rPr lang="en-US" dirty="0"/>
              <a:t>Use </a:t>
            </a:r>
            <a:r>
              <a:rPr lang="en-US" dirty="0" smtClean="0"/>
              <a:t>the TextBox </a:t>
            </a:r>
            <a:r>
              <a:rPr lang="en-US" dirty="0"/>
              <a:t>tool to add a text box control</a:t>
            </a:r>
          </a:p>
          <a:p>
            <a:pPr lvl="1"/>
            <a:r>
              <a:rPr lang="en-US" dirty="0"/>
              <a:t>Make all text boxes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same </a:t>
            </a:r>
            <a:r>
              <a:rPr lang="en-US" dirty="0"/>
              <a:t>size and align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them </a:t>
            </a:r>
            <a:r>
              <a:rPr lang="en-US" dirty="0"/>
              <a:t>using snap lines</a:t>
            </a:r>
          </a:p>
          <a:p>
            <a:pPr lvl="1"/>
            <a:r>
              <a:rPr lang="en-US" dirty="0"/>
              <a:t>Blue snap lines </a:t>
            </a:r>
            <a:r>
              <a:rPr lang="en-US" dirty="0" smtClean="0"/>
              <a:t>are used </a:t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/>
              <a:t>vertical alignment</a:t>
            </a:r>
          </a:p>
          <a:p>
            <a:pPr lvl="1"/>
            <a:r>
              <a:rPr lang="en-US" dirty="0"/>
              <a:t>Pink snap lines </a:t>
            </a:r>
            <a:r>
              <a:rPr lang="en-US" dirty="0" smtClean="0"/>
              <a:t>are used </a:t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/>
              <a:t>horizontal alignment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5257800" y="5392579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2-14 Snap lines shown in the interface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393" y="3276600"/>
            <a:ext cx="3529013" cy="195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65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with Microsoft Visual Basic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UI</a:t>
            </a:r>
            <a:endParaRPr 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66800"/>
            <a:ext cx="7156607" cy="5077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9411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9E122AD-E9EA-46BB-9E0F-BB4B358D6BEE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pPr eaLnBrk="1" hangingPunct="1"/>
            <a:r>
              <a:rPr lang="en-US" dirty="0" smtClean="0"/>
              <a:t>Locking the Controls on a Form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Lock controls after they are properly </a:t>
            </a:r>
            <a:r>
              <a:rPr lang="en-US" dirty="0" smtClean="0"/>
              <a:t>placed to </a:t>
            </a:r>
            <a:r>
              <a:rPr lang="en-US" dirty="0"/>
              <a:t>avoid inadvertently moving </a:t>
            </a:r>
            <a:r>
              <a:rPr lang="en-US" dirty="0" smtClean="0"/>
              <a:t>them</a:t>
            </a:r>
            <a:endParaRPr lang="en-US" dirty="0"/>
          </a:p>
          <a:p>
            <a:r>
              <a:rPr lang="en-US" dirty="0"/>
              <a:t>A locked control is identified by a small lock</a:t>
            </a:r>
          </a:p>
          <a:p>
            <a:r>
              <a:rPr lang="en-US" dirty="0"/>
              <a:t>To lock </a:t>
            </a:r>
            <a:r>
              <a:rPr lang="en-US" dirty="0" smtClean="0"/>
              <a:t>controls:</a:t>
            </a:r>
            <a:endParaRPr lang="en-US" dirty="0"/>
          </a:p>
          <a:p>
            <a:pPr lvl="1"/>
            <a:r>
              <a:rPr lang="en-US" dirty="0" smtClean="0"/>
              <a:t>Right-click the form </a:t>
            </a:r>
            <a:r>
              <a:rPr lang="en-US" dirty="0"/>
              <a:t>(or any control on the form)</a:t>
            </a:r>
          </a:p>
          <a:p>
            <a:pPr lvl="1"/>
            <a:r>
              <a:rPr lang="en-US" dirty="0"/>
              <a:t>Click Lock Controls on the </a:t>
            </a:r>
            <a:r>
              <a:rPr lang="en-US" dirty="0" smtClean="0"/>
              <a:t>FORMAT </a:t>
            </a:r>
            <a:r>
              <a:rPr lang="en-US" dirty="0"/>
              <a:t>menu</a:t>
            </a:r>
          </a:p>
          <a:p>
            <a:r>
              <a:rPr lang="en-US" dirty="0"/>
              <a:t>Follow </a:t>
            </a:r>
            <a:r>
              <a:rPr lang="en-US" dirty="0" smtClean="0"/>
              <a:t>the same </a:t>
            </a:r>
            <a:r>
              <a:rPr lang="en-US" dirty="0"/>
              <a:t>procedure to unlock controls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9E122AD-E9EA-46BB-9E0F-BB4B358D6BEE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pPr eaLnBrk="1" hangingPunct="1"/>
            <a:r>
              <a:rPr lang="en-US" dirty="0" smtClean="0"/>
              <a:t>Assigning Access Keys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Access key</a:t>
            </a:r>
            <a:endParaRPr lang="en-US" dirty="0"/>
          </a:p>
          <a:p>
            <a:pPr lvl="1"/>
            <a:r>
              <a:rPr lang="en-US" dirty="0"/>
              <a:t>Enables </a:t>
            </a:r>
            <a:r>
              <a:rPr lang="en-US" dirty="0" smtClean="0"/>
              <a:t>an object </a:t>
            </a:r>
            <a:r>
              <a:rPr lang="en-US" dirty="0"/>
              <a:t>to be selected using </a:t>
            </a:r>
            <a:r>
              <a:rPr lang="en-US" dirty="0" smtClean="0"/>
              <a:t>the keyboard</a:t>
            </a:r>
            <a:endParaRPr lang="en-US" dirty="0"/>
          </a:p>
          <a:p>
            <a:pPr lvl="1"/>
            <a:r>
              <a:rPr lang="en-US" dirty="0"/>
              <a:t>Key combination: Alt key + letter or number</a:t>
            </a:r>
          </a:p>
          <a:p>
            <a:r>
              <a:rPr lang="en-US" dirty="0"/>
              <a:t>Each access key must be unique</a:t>
            </a:r>
          </a:p>
          <a:p>
            <a:r>
              <a:rPr lang="en-US" dirty="0"/>
              <a:t>Shown in </a:t>
            </a:r>
            <a:r>
              <a:rPr lang="en-US" dirty="0" smtClean="0"/>
              <a:t>the interface </a:t>
            </a:r>
            <a:r>
              <a:rPr lang="en-US" dirty="0"/>
              <a:t>as </a:t>
            </a:r>
            <a:r>
              <a:rPr lang="en-US" dirty="0" smtClean="0"/>
              <a:t>an underlined </a:t>
            </a:r>
            <a:r>
              <a:rPr lang="en-US" dirty="0"/>
              <a:t>letter</a:t>
            </a:r>
          </a:p>
          <a:p>
            <a:r>
              <a:rPr lang="en-US" dirty="0" smtClean="0"/>
              <a:t>To assign </a:t>
            </a:r>
            <a:r>
              <a:rPr lang="en-US" dirty="0"/>
              <a:t>an access </a:t>
            </a:r>
            <a:r>
              <a:rPr lang="en-US" dirty="0" smtClean="0"/>
              <a:t>key, include </a:t>
            </a:r>
            <a:r>
              <a:rPr lang="en-US" dirty="0"/>
              <a:t>an ampersand (&amp;) in the control’s caption</a:t>
            </a:r>
          </a:p>
          <a:p>
            <a:pPr lvl="1"/>
            <a:r>
              <a:rPr lang="en-US" dirty="0"/>
              <a:t>Example: “&amp;Calculate Order” assigns ‘C’ to </a:t>
            </a:r>
            <a:r>
              <a:rPr lang="en-US" dirty="0" smtClean="0"/>
              <a:t>the button</a:t>
            </a:r>
            <a:endParaRPr lang="en-US" dirty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602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9E122AD-E9EA-46BB-9E0F-BB4B358D6BEE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pPr eaLnBrk="1" hangingPunct="1"/>
            <a:r>
              <a:rPr lang="en-US" dirty="0" smtClean="0"/>
              <a:t>Assigning </a:t>
            </a:r>
            <a:r>
              <a:rPr lang="en-US" dirty="0"/>
              <a:t>Access Keys </a:t>
            </a:r>
            <a:r>
              <a:rPr lang="en-US" sz="1200" dirty="0"/>
              <a:t>(cont.</a:t>
            </a:r>
            <a:r>
              <a:rPr lang="en-US" sz="1000" dirty="0"/>
              <a:t>) </a:t>
            </a:r>
            <a:endParaRPr lang="en-US" sz="1000" dirty="0" smtClean="0"/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to assign access </a:t>
            </a:r>
            <a:r>
              <a:rPr lang="en-US" dirty="0" smtClean="0"/>
              <a:t>keys:</a:t>
            </a:r>
            <a:endParaRPr lang="en-US" dirty="0"/>
          </a:p>
          <a:p>
            <a:pPr lvl="1"/>
            <a:r>
              <a:rPr lang="en-US" dirty="0"/>
              <a:t>Allow </a:t>
            </a:r>
            <a:r>
              <a:rPr lang="en-US" dirty="0" smtClean="0"/>
              <a:t>the user </a:t>
            </a:r>
            <a:r>
              <a:rPr lang="en-US" dirty="0"/>
              <a:t>to work even if </a:t>
            </a:r>
            <a:r>
              <a:rPr lang="en-US" dirty="0" smtClean="0"/>
              <a:t>the mouse </a:t>
            </a:r>
            <a:r>
              <a:rPr lang="en-US" dirty="0"/>
              <a:t>does not</a:t>
            </a:r>
          </a:p>
          <a:p>
            <a:pPr lvl="1"/>
            <a:r>
              <a:rPr lang="en-US" dirty="0"/>
              <a:t>Allow fast typists to keep </a:t>
            </a:r>
            <a:r>
              <a:rPr lang="en-US" dirty="0" smtClean="0"/>
              <a:t>their hands </a:t>
            </a:r>
            <a:r>
              <a:rPr lang="en-US" dirty="0"/>
              <a:t>on the keyboard</a:t>
            </a:r>
          </a:p>
          <a:p>
            <a:pPr lvl="1"/>
            <a:r>
              <a:rPr lang="en-US" dirty="0"/>
              <a:t>Allow people with disabilities that prevent them from using a mouse to be able to use </a:t>
            </a:r>
            <a:r>
              <a:rPr lang="en-US" dirty="0" smtClean="0"/>
              <a:t>an application</a:t>
            </a:r>
            <a:endParaRPr lang="en-US" dirty="0"/>
          </a:p>
          <a:p>
            <a:r>
              <a:rPr lang="en-US" dirty="0"/>
              <a:t>Follow Windows standards for assigning commonly used access keys </a:t>
            </a:r>
          </a:p>
          <a:p>
            <a:endParaRPr lang="en-US" dirty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7921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9E122AD-E9EA-46BB-9E0F-BB4B358D6BEE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pPr eaLnBrk="1" hangingPunct="1"/>
            <a:r>
              <a:rPr lang="en-US" dirty="0" smtClean="0"/>
              <a:t>Controlling the Tab Order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Focus</a:t>
            </a:r>
            <a:endParaRPr lang="en-US" dirty="0" smtClean="0"/>
          </a:p>
          <a:p>
            <a:pPr lvl="1"/>
            <a:r>
              <a:rPr lang="en-US" dirty="0" smtClean="0"/>
              <a:t>The state </a:t>
            </a:r>
            <a:r>
              <a:rPr lang="en-US" dirty="0"/>
              <a:t>in which a control is ready to accept user input or action</a:t>
            </a:r>
          </a:p>
          <a:p>
            <a:pPr lvl="1"/>
            <a:r>
              <a:rPr lang="en-US" dirty="0"/>
              <a:t>Pressing </a:t>
            </a:r>
            <a:r>
              <a:rPr lang="en-US" dirty="0" smtClean="0"/>
              <a:t>the Tab </a:t>
            </a:r>
            <a:r>
              <a:rPr lang="en-US" dirty="0"/>
              <a:t>key or access key shifts </a:t>
            </a:r>
            <a:r>
              <a:rPr lang="en-US" dirty="0" smtClean="0"/>
              <a:t>the focus </a:t>
            </a:r>
            <a:endParaRPr lang="en-US" dirty="0"/>
          </a:p>
          <a:p>
            <a:r>
              <a:rPr lang="en-US" b="1" dirty="0"/>
              <a:t>TabIndex property</a:t>
            </a:r>
          </a:p>
          <a:p>
            <a:pPr lvl="1"/>
            <a:r>
              <a:rPr lang="en-US" dirty="0" smtClean="0"/>
              <a:t>A number </a:t>
            </a:r>
            <a:r>
              <a:rPr lang="en-US" dirty="0"/>
              <a:t>representing </a:t>
            </a:r>
            <a:r>
              <a:rPr lang="en-US" dirty="0" smtClean="0"/>
              <a:t>the order </a:t>
            </a:r>
            <a:r>
              <a:rPr lang="en-US" dirty="0"/>
              <a:t>in which </a:t>
            </a:r>
            <a:r>
              <a:rPr lang="en-US" dirty="0" smtClean="0"/>
              <a:t>a control </a:t>
            </a:r>
            <a:r>
              <a:rPr lang="en-US" dirty="0"/>
              <a:t>will receive </a:t>
            </a:r>
            <a:r>
              <a:rPr lang="en-US" dirty="0" smtClean="0"/>
              <a:t>the focus </a:t>
            </a:r>
            <a:r>
              <a:rPr lang="en-US" dirty="0"/>
              <a:t>when </a:t>
            </a:r>
            <a:r>
              <a:rPr lang="en-US" dirty="0" smtClean="0"/>
              <a:t>the user </a:t>
            </a:r>
            <a:r>
              <a:rPr lang="en-US" dirty="0"/>
              <a:t>presses </a:t>
            </a:r>
            <a:r>
              <a:rPr lang="en-US" dirty="0" smtClean="0"/>
              <a:t>the Tab </a:t>
            </a:r>
            <a:r>
              <a:rPr lang="en-US" dirty="0"/>
              <a:t>key</a:t>
            </a:r>
          </a:p>
          <a:p>
            <a:pPr lvl="1"/>
            <a:r>
              <a:rPr lang="en-US" dirty="0" smtClean="0"/>
              <a:t>A control with a </a:t>
            </a:r>
            <a:r>
              <a:rPr lang="en-US" dirty="0"/>
              <a:t>TabIndex of 0 receives </a:t>
            </a:r>
            <a:r>
              <a:rPr lang="en-US" dirty="0" smtClean="0"/>
              <a:t>the focus </a:t>
            </a:r>
            <a:r>
              <a:rPr lang="en-US" dirty="0"/>
              <a:t>first</a:t>
            </a:r>
          </a:p>
          <a:p>
            <a:r>
              <a:rPr lang="en-US" dirty="0"/>
              <a:t>Set TabIndex using </a:t>
            </a:r>
            <a:r>
              <a:rPr lang="en-US" dirty="0" smtClean="0"/>
              <a:t>the Properties </a:t>
            </a:r>
            <a:r>
              <a:rPr lang="en-US" dirty="0"/>
              <a:t>window </a:t>
            </a:r>
            <a:r>
              <a:rPr lang="en-US" dirty="0" smtClean="0"/>
              <a:t>or the </a:t>
            </a:r>
            <a:r>
              <a:rPr lang="en-US" b="1" dirty="0"/>
              <a:t>Tab Order </a:t>
            </a:r>
            <a:r>
              <a:rPr lang="en-US" dirty="0"/>
              <a:t>option on </a:t>
            </a:r>
            <a:r>
              <a:rPr lang="en-US" dirty="0" smtClean="0"/>
              <a:t>the VIEW </a:t>
            </a:r>
            <a:r>
              <a:rPr lang="en-US" dirty="0"/>
              <a:t>menu</a:t>
            </a:r>
          </a:p>
          <a:p>
            <a:pPr lvl="1"/>
            <a:r>
              <a:rPr lang="en-US" dirty="0"/>
              <a:t>Make a list of objects to determine </a:t>
            </a:r>
            <a:r>
              <a:rPr lang="en-US" dirty="0" smtClean="0"/>
              <a:t>the proper order </a:t>
            </a:r>
            <a:endParaRPr lang="en-US" dirty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0736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Lesson A Objectives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After </a:t>
            </a:r>
            <a:r>
              <a:rPr lang="en-US" dirty="0"/>
              <a:t>studying Lesson A, you should be able to:</a:t>
            </a:r>
          </a:p>
          <a:p>
            <a:r>
              <a:rPr lang="en-US" sz="2400" dirty="0"/>
              <a:t>Plan an object-oriented Windows application in Visual Basic 2012</a:t>
            </a:r>
          </a:p>
          <a:p>
            <a:r>
              <a:rPr lang="en-US" sz="2400" dirty="0" smtClean="0"/>
              <a:t>Complete </a:t>
            </a:r>
            <a:r>
              <a:rPr lang="en-US" sz="2400" dirty="0"/>
              <a:t>a TOE (Task, Object, Event) chart</a:t>
            </a:r>
          </a:p>
          <a:p>
            <a:r>
              <a:rPr lang="en-US" sz="2400" dirty="0" smtClean="0"/>
              <a:t>Follow </a:t>
            </a:r>
            <a:r>
              <a:rPr lang="en-US" sz="2400" dirty="0"/>
              <a:t>the Windows standards regarding the layout and labeling of controls</a:t>
            </a:r>
            <a:endParaRPr lang="en-US" sz="2400" dirty="0" smtClean="0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6E31C9-B3EF-4462-811B-168E581E4081}" type="slidenum">
              <a:rPr lang="en-US" smtClean="0"/>
              <a:pPr/>
              <a:t>30</a:t>
            </a:fld>
            <a:endParaRPr lang="en-US" dirty="0" smtClean="0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/>
          <a:lstStyle/>
          <a:p>
            <a:pPr eaLnBrk="1" hangingPunct="1"/>
            <a:r>
              <a:rPr lang="en-US" dirty="0"/>
              <a:t>Controlling the Tab </a:t>
            </a:r>
            <a:r>
              <a:rPr lang="en-US" dirty="0" smtClean="0"/>
              <a:t>Order </a:t>
            </a:r>
            <a:r>
              <a:rPr lang="en-US" sz="1200" dirty="0" smtClean="0"/>
              <a:t>(cont.)</a:t>
            </a:r>
            <a:endParaRPr lang="en-US" dirty="0" smtClean="0"/>
          </a:p>
        </p:txBody>
      </p:sp>
      <p:sp>
        <p:nvSpPr>
          <p:cNvPr id="29701" name="Rectangle 6"/>
          <p:cNvSpPr>
            <a:spLocks noChangeArrowheads="1"/>
          </p:cNvSpPr>
          <p:nvPr/>
        </p:nvSpPr>
        <p:spPr bwMode="auto">
          <a:xfrm>
            <a:off x="304800" y="6002179"/>
            <a:ext cx="3048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2-15 List of controls and TabIndex values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486400" y="3943290"/>
            <a:ext cx="3048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2-16 TabIndex boxes showing the correct TabIndex values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4795388" cy="434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00200"/>
            <a:ext cx="3262244" cy="2343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r>
              <a:rPr lang="en-US" dirty="0" smtClean="0"/>
              <a:t>Coding the Application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Instructions </a:t>
            </a:r>
            <a:r>
              <a:rPr lang="en-US" dirty="0"/>
              <a:t>added to an application</a:t>
            </a:r>
          </a:p>
          <a:p>
            <a:r>
              <a:rPr lang="en-US" dirty="0"/>
              <a:t>Coding is done after planning and building </a:t>
            </a:r>
            <a:r>
              <a:rPr lang="en-US" dirty="0" smtClean="0"/>
              <a:t>the interface</a:t>
            </a:r>
            <a:endParaRPr lang="en-US" dirty="0"/>
          </a:p>
          <a:p>
            <a:r>
              <a:rPr lang="en-US" dirty="0"/>
              <a:t>TOE charts show which objects and events need to be coded</a:t>
            </a:r>
          </a:p>
          <a:p>
            <a:r>
              <a:rPr lang="en-US" dirty="0" smtClean="0"/>
              <a:t>Play It Again Movies application </a:t>
            </a:r>
            <a:r>
              <a:rPr lang="en-US" dirty="0"/>
              <a:t>code </a:t>
            </a:r>
            <a:r>
              <a:rPr lang="en-US" dirty="0" smtClean="0"/>
              <a:t>requirements:</a:t>
            </a:r>
            <a:endParaRPr lang="en-US" dirty="0"/>
          </a:p>
          <a:p>
            <a:pPr lvl="1"/>
            <a:r>
              <a:rPr lang="en-US" dirty="0" smtClean="0"/>
              <a:t>Four buttons </a:t>
            </a:r>
            <a:r>
              <a:rPr lang="en-US" dirty="0"/>
              <a:t>associated with Click events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51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r>
              <a:rPr lang="en-US" dirty="0"/>
              <a:t>Coding the </a:t>
            </a:r>
            <a:r>
              <a:rPr lang="en-US" dirty="0" smtClean="0"/>
              <a:t>Application </a:t>
            </a:r>
            <a:r>
              <a:rPr lang="en-US" sz="1200" dirty="0" smtClean="0"/>
              <a:t>(cont</a:t>
            </a:r>
            <a:r>
              <a:rPr lang="en-US" sz="1200" dirty="0"/>
              <a:t>.)</a:t>
            </a:r>
            <a:endParaRPr lang="en-US" dirty="0" smtClean="0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895600" y="5925979"/>
            <a:ext cx="416570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2-22 TOE chart (ordered by object) for Play It Again Movies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457200" y="3429000"/>
            <a:ext cx="24054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2-21 Play It Again Movies user interface from Lesson B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8" y="1429436"/>
            <a:ext cx="2749550" cy="197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505200"/>
            <a:ext cx="5985759" cy="2444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736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r>
              <a:rPr lang="en-US" dirty="0"/>
              <a:t>Coding the </a:t>
            </a:r>
            <a:r>
              <a:rPr lang="en-US" dirty="0" smtClean="0"/>
              <a:t>Application </a:t>
            </a:r>
            <a:r>
              <a:rPr lang="en-US" sz="1200" dirty="0" smtClean="0"/>
              <a:t>(cont.)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Using </a:t>
            </a:r>
            <a:r>
              <a:rPr lang="en-US" b="1" dirty="0" smtClean="0"/>
              <a:t>Pseudocode </a:t>
            </a:r>
            <a:r>
              <a:rPr lang="en-US" b="1" dirty="0"/>
              <a:t>to </a:t>
            </a:r>
            <a:r>
              <a:rPr lang="en-US" b="1" dirty="0" smtClean="0"/>
              <a:t>Plan </a:t>
            </a:r>
            <a:r>
              <a:rPr lang="en-US" b="1" dirty="0"/>
              <a:t>a </a:t>
            </a:r>
            <a:r>
              <a:rPr lang="en-US" b="1" dirty="0" smtClean="0"/>
              <a:t>Procedure</a:t>
            </a:r>
            <a:endParaRPr lang="en-US" b="1" dirty="0"/>
          </a:p>
          <a:p>
            <a:r>
              <a:rPr lang="en-US" b="1" dirty="0" smtClean="0"/>
              <a:t>Pseudocode</a:t>
            </a:r>
            <a:endParaRPr lang="en-US" dirty="0" smtClean="0"/>
          </a:p>
          <a:p>
            <a:pPr lvl="1"/>
            <a:r>
              <a:rPr lang="en-US" dirty="0" smtClean="0"/>
              <a:t>Short </a:t>
            </a:r>
            <a:r>
              <a:rPr lang="en-US" dirty="0"/>
              <a:t>phrases used to describe the steps a procedure must take to accomplish its goal</a:t>
            </a:r>
          </a:p>
          <a:p>
            <a:pPr lvl="1"/>
            <a:r>
              <a:rPr lang="en-US" dirty="0"/>
              <a:t>Travel directions are a type of pseudocode</a:t>
            </a:r>
          </a:p>
          <a:p>
            <a:r>
              <a:rPr lang="en-US" dirty="0"/>
              <a:t>btnCalc Click event procedure</a:t>
            </a:r>
          </a:p>
          <a:p>
            <a:pPr lvl="1"/>
            <a:r>
              <a:rPr lang="en-US" dirty="0"/>
              <a:t>Calculates </a:t>
            </a:r>
            <a:r>
              <a:rPr lang="en-US" dirty="0" smtClean="0"/>
              <a:t>the total number of discs ordered </a:t>
            </a:r>
            <a:r>
              <a:rPr lang="en-US" dirty="0"/>
              <a:t>and </a:t>
            </a:r>
            <a:r>
              <a:rPr lang="en-US" dirty="0" smtClean="0"/>
              <a:t>the total </a:t>
            </a:r>
            <a:r>
              <a:rPr lang="en-US" dirty="0"/>
              <a:t>price</a:t>
            </a:r>
          </a:p>
          <a:p>
            <a:pPr lvl="1"/>
            <a:r>
              <a:rPr lang="en-US" dirty="0"/>
              <a:t>Displays </a:t>
            </a:r>
            <a:r>
              <a:rPr lang="en-US" dirty="0" smtClean="0"/>
              <a:t>the results at </a:t>
            </a:r>
            <a:r>
              <a:rPr lang="en-US" dirty="0"/>
              <a:t>run time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4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r>
              <a:rPr lang="en-US" dirty="0"/>
              <a:t>Coding the </a:t>
            </a:r>
            <a:r>
              <a:rPr lang="en-US" dirty="0" smtClean="0"/>
              <a:t>Application </a:t>
            </a:r>
            <a:r>
              <a:rPr lang="en-US" sz="1200" dirty="0" smtClean="0"/>
              <a:t>(cont.)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609600" y="5486400"/>
            <a:ext cx="4800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2-23 Pseudocode for the Play It Again Movies application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83" y="1524001"/>
            <a:ext cx="7156017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247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Coding the btnClear Control’s Click Event Procedure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btnClear control’s </a:t>
            </a:r>
            <a:r>
              <a:rPr lang="en-US" dirty="0" smtClean="0"/>
              <a:t>task</a:t>
            </a:r>
          </a:p>
          <a:p>
            <a:pPr lvl="1"/>
            <a:r>
              <a:rPr lang="en-US" dirty="0" smtClean="0"/>
              <a:t>Clear the screen </a:t>
            </a:r>
            <a:r>
              <a:rPr lang="en-US" dirty="0"/>
              <a:t>for </a:t>
            </a:r>
            <a:r>
              <a:rPr lang="en-US" dirty="0" smtClean="0"/>
              <a:t>the next </a:t>
            </a:r>
            <a:r>
              <a:rPr lang="en-US" dirty="0"/>
              <a:t>order </a:t>
            </a:r>
          </a:p>
          <a:p>
            <a:r>
              <a:rPr lang="en-US" b="1" dirty="0" smtClean="0"/>
              <a:t>String</a:t>
            </a:r>
            <a:endParaRPr lang="en-US" dirty="0" smtClean="0"/>
          </a:p>
          <a:p>
            <a:pPr lvl="1"/>
            <a:r>
              <a:rPr lang="en-US" dirty="0" smtClean="0"/>
              <a:t>Zero </a:t>
            </a:r>
            <a:r>
              <a:rPr lang="en-US" dirty="0"/>
              <a:t>or more characters enclosed in quotation marks </a:t>
            </a:r>
            <a:r>
              <a:rPr lang="en-US" dirty="0" smtClean="0"/>
              <a:t>("")</a:t>
            </a:r>
            <a:endParaRPr lang="en-US" dirty="0"/>
          </a:p>
          <a:p>
            <a:r>
              <a:rPr lang="en-US" b="1" dirty="0"/>
              <a:t>Zero-length string </a:t>
            </a:r>
            <a:r>
              <a:rPr lang="en-US" dirty="0"/>
              <a:t>(or </a:t>
            </a:r>
            <a:r>
              <a:rPr lang="en-US" b="1" dirty="0"/>
              <a:t>empty </a:t>
            </a:r>
            <a:r>
              <a:rPr lang="en-US" b="1" dirty="0" smtClean="0"/>
              <a:t>string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 pair </a:t>
            </a:r>
            <a:r>
              <a:rPr lang="en-US" dirty="0"/>
              <a:t>of quotation marks with nothing between them </a:t>
            </a:r>
            <a:r>
              <a:rPr lang="en-US" dirty="0" smtClean="0"/>
              <a:t>("")</a:t>
            </a:r>
            <a:endParaRPr lang="en-US" dirty="0"/>
          </a:p>
          <a:p>
            <a:r>
              <a:rPr lang="en-US" dirty="0"/>
              <a:t>Two ways to remove </a:t>
            </a:r>
            <a:r>
              <a:rPr lang="en-US" dirty="0" smtClean="0"/>
              <a:t>the control </a:t>
            </a:r>
            <a:r>
              <a:rPr lang="en-US" dirty="0"/>
              <a:t>contents at run </a:t>
            </a:r>
            <a:r>
              <a:rPr lang="en-US" dirty="0" smtClean="0"/>
              <a:t>time: </a:t>
            </a:r>
            <a:endParaRPr lang="en-US" dirty="0"/>
          </a:p>
          <a:p>
            <a:pPr lvl="1"/>
            <a:r>
              <a:rPr lang="en-US" dirty="0"/>
              <a:t>Assign </a:t>
            </a:r>
            <a:r>
              <a:rPr lang="en-US" dirty="0" smtClean="0"/>
              <a:t>a zero-length </a:t>
            </a:r>
            <a:r>
              <a:rPr lang="en-US" dirty="0"/>
              <a:t>string to </a:t>
            </a:r>
            <a:r>
              <a:rPr lang="en-US" dirty="0" smtClean="0"/>
              <a:t>the control’s </a:t>
            </a:r>
            <a:r>
              <a:rPr lang="en-US" dirty="0"/>
              <a:t>Text property</a:t>
            </a:r>
          </a:p>
          <a:p>
            <a:pPr lvl="1"/>
            <a:r>
              <a:rPr lang="en-US" dirty="0"/>
              <a:t>Assign </a:t>
            </a:r>
            <a:r>
              <a:rPr lang="en-US" b="1" dirty="0"/>
              <a:t>String.Empty</a:t>
            </a:r>
            <a:r>
              <a:rPr lang="en-US" dirty="0"/>
              <a:t> to </a:t>
            </a:r>
            <a:r>
              <a:rPr lang="en-US" dirty="0" smtClean="0"/>
              <a:t>the control’s </a:t>
            </a:r>
            <a:r>
              <a:rPr lang="en-US" dirty="0"/>
              <a:t>Text property 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30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Assigning a </a:t>
            </a:r>
            <a:r>
              <a:rPr lang="en-US" b="1" dirty="0" smtClean="0"/>
              <a:t>Value </a:t>
            </a:r>
            <a:r>
              <a:rPr lang="en-US" b="1" dirty="0"/>
              <a:t>to a </a:t>
            </a:r>
            <a:r>
              <a:rPr lang="en-US" b="1" dirty="0" smtClean="0"/>
              <a:t>Property During Run Time</a:t>
            </a:r>
            <a:endParaRPr lang="en-US" b="1" dirty="0"/>
          </a:p>
          <a:p>
            <a:r>
              <a:rPr lang="en-US" b="1" dirty="0"/>
              <a:t>Assignment </a:t>
            </a:r>
            <a:r>
              <a:rPr lang="en-US" b="1" dirty="0" smtClean="0"/>
              <a:t>statement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An instruction </a:t>
            </a:r>
            <a:r>
              <a:rPr lang="en-US" dirty="0"/>
              <a:t>assigning a value to </a:t>
            </a:r>
            <a:r>
              <a:rPr lang="en-US" dirty="0" smtClean="0"/>
              <a:t>an object </a:t>
            </a:r>
            <a:r>
              <a:rPr lang="en-US" dirty="0"/>
              <a:t>at run time</a:t>
            </a:r>
          </a:p>
          <a:p>
            <a:r>
              <a:rPr lang="en-US" dirty="0"/>
              <a:t>Syntax: </a:t>
            </a:r>
            <a:r>
              <a:rPr lang="en-US" i="1" dirty="0"/>
              <a:t>object.property = expression </a:t>
            </a:r>
          </a:p>
          <a:p>
            <a:pPr lvl="1"/>
            <a:r>
              <a:rPr lang="en-US" i="1" dirty="0"/>
              <a:t>object</a:t>
            </a:r>
            <a:r>
              <a:rPr lang="en-US" dirty="0"/>
              <a:t> and </a:t>
            </a:r>
            <a:r>
              <a:rPr lang="en-US" i="1" dirty="0"/>
              <a:t>property</a:t>
            </a:r>
            <a:r>
              <a:rPr lang="en-US" dirty="0"/>
              <a:t> are </a:t>
            </a:r>
            <a:r>
              <a:rPr lang="en-US" dirty="0" smtClean="0"/>
              <a:t>the object </a:t>
            </a:r>
            <a:r>
              <a:rPr lang="en-US" dirty="0"/>
              <a:t>and property names</a:t>
            </a:r>
          </a:p>
          <a:p>
            <a:pPr lvl="1"/>
            <a:r>
              <a:rPr lang="en-US" i="1" dirty="0"/>
              <a:t>expression</a:t>
            </a:r>
            <a:r>
              <a:rPr lang="en-US" dirty="0"/>
              <a:t> contains the value to be assigned  </a:t>
            </a:r>
          </a:p>
          <a:p>
            <a:r>
              <a:rPr lang="en-US" b="1" dirty="0"/>
              <a:t>Assignment operator </a:t>
            </a:r>
            <a:r>
              <a:rPr lang="en-US" dirty="0" smtClean="0"/>
              <a:t>(</a:t>
            </a:r>
            <a:r>
              <a:rPr lang="en-US" b="1" dirty="0" smtClean="0"/>
              <a:t>=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Assigns the value </a:t>
            </a:r>
            <a:r>
              <a:rPr lang="en-US" dirty="0"/>
              <a:t>on </a:t>
            </a:r>
            <a:r>
              <a:rPr lang="en-US" dirty="0" smtClean="0"/>
              <a:t>the </a:t>
            </a:r>
            <a:br>
              <a:rPr lang="en-US" dirty="0" smtClean="0"/>
            </a:br>
            <a:r>
              <a:rPr lang="en-US" dirty="0" smtClean="0"/>
              <a:t>right side </a:t>
            </a:r>
            <a:r>
              <a:rPr lang="en-US" dirty="0"/>
              <a:t>to the object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 the left </a:t>
            </a:r>
            <a:r>
              <a:rPr lang="en-US" dirty="0"/>
              <a:t>side 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36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495800" y="5638800"/>
            <a:ext cx="388620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2-27 First assignment statement entered in the procedure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Coding the btnClear Control’s Click Event Procedure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(cont.)</a:t>
            </a:r>
            <a:endParaRPr lang="en-US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19011"/>
            <a:ext cx="3968750" cy="110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722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Using the Focus </a:t>
            </a:r>
            <a:r>
              <a:rPr lang="en-US" b="1" dirty="0" smtClean="0"/>
              <a:t>Method</a:t>
            </a:r>
            <a:endParaRPr lang="en-US" b="1" dirty="0"/>
          </a:p>
          <a:p>
            <a:r>
              <a:rPr lang="en-US" dirty="0"/>
              <a:t>Allows you to move </a:t>
            </a:r>
            <a:r>
              <a:rPr lang="en-US" dirty="0" smtClean="0"/>
              <a:t>the focus </a:t>
            </a:r>
            <a:r>
              <a:rPr lang="en-US" dirty="0"/>
              <a:t>to </a:t>
            </a:r>
            <a:r>
              <a:rPr lang="en-US" dirty="0" smtClean="0"/>
              <a:t>a specified </a:t>
            </a:r>
            <a:r>
              <a:rPr lang="en-US" dirty="0"/>
              <a:t>control during run time</a:t>
            </a:r>
          </a:p>
          <a:p>
            <a:r>
              <a:rPr lang="en-US" dirty="0"/>
              <a:t>Syntax: </a:t>
            </a:r>
            <a:r>
              <a:rPr lang="en-US" i="1" dirty="0"/>
              <a:t>object.Focus()</a:t>
            </a:r>
          </a:p>
          <a:p>
            <a:pPr lvl="1"/>
            <a:r>
              <a:rPr lang="en-US" i="1" dirty="0" smtClean="0"/>
              <a:t>object</a:t>
            </a:r>
            <a:r>
              <a:rPr lang="en-US" dirty="0" smtClean="0"/>
              <a:t> is the name </a:t>
            </a:r>
            <a:r>
              <a:rPr lang="en-US" dirty="0"/>
              <a:t>of </a:t>
            </a:r>
            <a:r>
              <a:rPr lang="en-US" dirty="0" smtClean="0"/>
              <a:t>the control </a:t>
            </a:r>
            <a:r>
              <a:rPr lang="en-US" dirty="0"/>
              <a:t>that receives </a:t>
            </a:r>
            <a:r>
              <a:rPr lang="en-US" dirty="0" smtClean="0"/>
              <a:t>the focus</a:t>
            </a:r>
            <a:endParaRPr lang="en-US" dirty="0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Coding the btnClear Control’s Click Event Procedure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(cont.)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156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8077200" cy="5029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Internally </a:t>
            </a:r>
            <a:r>
              <a:rPr lang="en-US" b="1" dirty="0" smtClean="0"/>
              <a:t>Documenting </a:t>
            </a:r>
            <a:r>
              <a:rPr lang="en-US" b="1" dirty="0"/>
              <a:t>the </a:t>
            </a:r>
            <a:r>
              <a:rPr lang="en-US" b="1" dirty="0" smtClean="0"/>
              <a:t>Program Code</a:t>
            </a:r>
            <a:endParaRPr lang="en-US" b="1" dirty="0"/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Internal </a:t>
            </a:r>
            <a:r>
              <a:rPr lang="en-US" dirty="0"/>
              <a:t>documentation in </a:t>
            </a:r>
            <a:r>
              <a:rPr lang="en-US" dirty="0" smtClean="0"/>
              <a:t>a program</a:t>
            </a:r>
            <a:endParaRPr lang="en-US" dirty="0"/>
          </a:p>
          <a:p>
            <a:pPr lvl="1"/>
            <a:r>
              <a:rPr lang="en-US" dirty="0"/>
              <a:t>Used by programmers to document a procedure’s purpose or explain sections of code</a:t>
            </a:r>
          </a:p>
          <a:p>
            <a:pPr lvl="1"/>
            <a:r>
              <a:rPr lang="en-US" dirty="0" smtClean="0"/>
              <a:t>Help </a:t>
            </a:r>
            <a:r>
              <a:rPr lang="en-US" dirty="0"/>
              <a:t>make code readable  </a:t>
            </a:r>
          </a:p>
          <a:p>
            <a:r>
              <a:rPr lang="en-US" dirty="0"/>
              <a:t>To create </a:t>
            </a:r>
            <a:r>
              <a:rPr lang="en-US" dirty="0" smtClean="0"/>
              <a:t>a comment</a:t>
            </a:r>
            <a:r>
              <a:rPr lang="en-US" dirty="0"/>
              <a:t>, place an apostrophe (’) before a statement</a:t>
            </a:r>
          </a:p>
          <a:p>
            <a:pPr lvl="1"/>
            <a:r>
              <a:rPr lang="en-US" dirty="0" smtClean="0"/>
              <a:t>The computer </a:t>
            </a:r>
            <a:r>
              <a:rPr lang="en-US" dirty="0"/>
              <a:t>ignores all characters after </a:t>
            </a:r>
            <a:r>
              <a:rPr lang="en-US" dirty="0" smtClean="0"/>
              <a:t>the apostrophe </a:t>
            </a:r>
            <a:r>
              <a:rPr lang="en-US" dirty="0"/>
              <a:t>for </a:t>
            </a:r>
            <a:r>
              <a:rPr lang="en-US" dirty="0" smtClean="0"/>
              <a:t>the rest </a:t>
            </a:r>
            <a:r>
              <a:rPr lang="en-US" dirty="0"/>
              <a:t>of </a:t>
            </a:r>
            <a:r>
              <a:rPr lang="en-US" dirty="0" smtClean="0"/>
              <a:t>the line</a:t>
            </a:r>
            <a:endParaRPr lang="en-US" dirty="0"/>
          </a:p>
          <a:p>
            <a:r>
              <a:rPr lang="en-US" dirty="0"/>
              <a:t>Comments are color-coded in </a:t>
            </a:r>
            <a:r>
              <a:rPr lang="en-US" dirty="0" smtClean="0"/>
              <a:t>the IDE</a:t>
            </a:r>
            <a:endParaRPr lang="en-US" dirty="0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Coding the btnClear Control’s Click Event Procedure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(cont.)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375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39</a:t>
            </a:fld>
            <a:endParaRPr lang="en-US" dirty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26672" y="4171890"/>
            <a:ext cx="35595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2-28 btnClear control’s Click event procedure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334000" y="4169831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2-29 Comments entered in the General Declarations section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Coding the btnClear Control’s Click Event Procedure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(cont.)</a:t>
            </a:r>
            <a:endParaRPr lang="en-US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72" y="2316103"/>
            <a:ext cx="3968750" cy="177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394" y="2209800"/>
            <a:ext cx="4279443" cy="185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682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33400" y="1524000"/>
            <a:ext cx="8001000" cy="4724400"/>
          </a:xfrm>
        </p:spPr>
        <p:txBody>
          <a:bodyPr/>
          <a:lstStyle/>
          <a:p>
            <a:r>
              <a:rPr lang="en-US" sz="2600" dirty="0"/>
              <a:t>Actively involve </a:t>
            </a:r>
            <a:r>
              <a:rPr lang="en-US" sz="2600" dirty="0" smtClean="0"/>
              <a:t>the user </a:t>
            </a:r>
            <a:r>
              <a:rPr lang="en-US" sz="2600" dirty="0"/>
              <a:t>in </a:t>
            </a:r>
            <a:r>
              <a:rPr lang="en-US" sz="2600" dirty="0" smtClean="0"/>
              <a:t>the planning </a:t>
            </a:r>
            <a:r>
              <a:rPr lang="en-US" sz="2600" dirty="0"/>
              <a:t>phase</a:t>
            </a:r>
          </a:p>
          <a:p>
            <a:pPr lvl="1"/>
            <a:r>
              <a:rPr lang="en-US" dirty="0" smtClean="0"/>
              <a:t>The end </a:t>
            </a:r>
            <a:r>
              <a:rPr lang="en-US" dirty="0"/>
              <a:t>product should closely match the user’s needs  and wants</a:t>
            </a:r>
          </a:p>
          <a:p>
            <a:r>
              <a:rPr lang="en-US" sz="2600" dirty="0"/>
              <a:t>TOE chart</a:t>
            </a:r>
          </a:p>
          <a:p>
            <a:pPr lvl="1"/>
            <a:r>
              <a:rPr lang="en-US" dirty="0"/>
              <a:t>Used to record </a:t>
            </a:r>
            <a:r>
              <a:rPr lang="en-US" b="1" dirty="0"/>
              <a:t>t</a:t>
            </a:r>
            <a:r>
              <a:rPr lang="en-US" dirty="0"/>
              <a:t>asks, </a:t>
            </a:r>
            <a:r>
              <a:rPr lang="en-US" b="1" dirty="0"/>
              <a:t>o</a:t>
            </a:r>
            <a:r>
              <a:rPr lang="en-US" dirty="0"/>
              <a:t>bjects, and </a:t>
            </a:r>
            <a:r>
              <a:rPr lang="en-US" b="1" dirty="0"/>
              <a:t>e</a:t>
            </a:r>
            <a:r>
              <a:rPr lang="en-US" dirty="0"/>
              <a:t>vents required for the application</a:t>
            </a:r>
          </a:p>
          <a:p>
            <a:endParaRPr lang="en-US" dirty="0"/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25AA6D4-4EE6-46F6-B358-5A1A398713EB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Planning an Object-Oriented Application 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143000" y="5867400"/>
            <a:ext cx="31146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2-5 Steps for planning an OO application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114800"/>
            <a:ext cx="7152077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076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/>
              <a:t>Coding the </a:t>
            </a:r>
            <a:r>
              <a:rPr lang="en-US" dirty="0" smtClean="0"/>
              <a:t>btnPrint </a:t>
            </a:r>
            <a:r>
              <a:rPr lang="en-US" dirty="0"/>
              <a:t>Control’s Click Event </a:t>
            </a:r>
            <a:r>
              <a:rPr lang="en-US" dirty="0" smtClean="0"/>
              <a:t>Procedure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40</a:t>
            </a:fld>
            <a:endParaRPr lang="en-US" dirty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685800" y="5914310"/>
            <a:ext cx="4267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2-30 Syntax and examples of printing the interface from code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595461" cy="4408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81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41</a:t>
            </a:fld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-381000" y="5968340"/>
            <a:ext cx="5334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2-33 Completed Click event procedure for the btnPrint control 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5486400" y="4038600"/>
            <a:ext cx="2438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2-32 Print preview window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/>
              <a:t>Coding the </a:t>
            </a:r>
            <a:r>
              <a:rPr lang="en-US" dirty="0" smtClean="0"/>
              <a:t>btnPrint </a:t>
            </a:r>
            <a:r>
              <a:rPr lang="en-US" dirty="0"/>
              <a:t>Control’s Click Event </a:t>
            </a:r>
            <a:r>
              <a:rPr lang="en-US" dirty="0" smtClean="0"/>
              <a:t>Procedure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(cont.)</a:t>
            </a:r>
            <a:endParaRPr lang="en-US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50" y="1350963"/>
            <a:ext cx="2749550" cy="268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03" y="4284821"/>
            <a:ext cx="7625075" cy="1683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641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Writing Arithmetic Expressions</a:t>
            </a:r>
            <a:endParaRPr lang="en-US" sz="1200" dirty="0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3276600"/>
            <a:ext cx="7772400" cy="2971800"/>
          </a:xfrm>
        </p:spPr>
        <p:txBody>
          <a:bodyPr/>
          <a:lstStyle/>
          <a:p>
            <a:r>
              <a:rPr lang="en-US" sz="2400" dirty="0" smtClean="0"/>
              <a:t>Order of operations:</a:t>
            </a:r>
          </a:p>
          <a:p>
            <a:pPr lvl="1"/>
            <a:r>
              <a:rPr lang="en-US" sz="2000" dirty="0" smtClean="0"/>
              <a:t>PEMDAS (Parentheses, Exponents, Multiplication, Division, Addition, Subtraction)</a:t>
            </a:r>
            <a:endParaRPr lang="en-US" sz="2000" dirty="0"/>
          </a:p>
          <a:p>
            <a:r>
              <a:rPr lang="en-US" sz="2400" b="1" dirty="0" smtClean="0"/>
              <a:t>Integer division operator</a:t>
            </a:r>
            <a:r>
              <a:rPr lang="en-US" sz="2400" dirty="0" smtClean="0"/>
              <a:t> </a:t>
            </a:r>
          </a:p>
          <a:p>
            <a:pPr lvl="1"/>
            <a:r>
              <a:rPr lang="en-US" sz="2000" dirty="0" smtClean="0"/>
              <a:t>Returns a whole number</a:t>
            </a:r>
          </a:p>
          <a:p>
            <a:r>
              <a:rPr lang="en-US" sz="2400" b="1" dirty="0" smtClean="0"/>
              <a:t>Modulus operator</a:t>
            </a:r>
            <a:r>
              <a:rPr lang="en-US" sz="2400" dirty="0" smtClean="0"/>
              <a:t> </a:t>
            </a:r>
          </a:p>
          <a:p>
            <a:pPr lvl="1"/>
            <a:r>
              <a:rPr lang="en-US" sz="2000" dirty="0" smtClean="0"/>
              <a:t>Returns the remainder of the division</a:t>
            </a:r>
            <a:endParaRPr lang="en-US" sz="2000" dirty="0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42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2993840"/>
            <a:ext cx="5334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2-34 Most commonly used arithmetic operators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71601"/>
            <a:ext cx="7046945" cy="1622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655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Writing Arithmetic </a:t>
            </a:r>
            <a:r>
              <a:rPr lang="en-US" dirty="0" smtClean="0"/>
              <a:t>Expressions </a:t>
            </a:r>
            <a:r>
              <a:rPr lang="en-US" sz="1200" dirty="0"/>
              <a:t>(cont.)</a:t>
            </a:r>
            <a:endParaRPr lang="en-US" sz="1200" dirty="0" smtClean="0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43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295400" y="4191000"/>
            <a:ext cx="5334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2-36 Expressions containing more than one operator having the same precedence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82" y="1752600"/>
            <a:ext cx="7578018" cy="2427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303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Coding the btnCalc Control’s Click Event Procedure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44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28930" y="3030379"/>
            <a:ext cx="3505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2-37 Illustration of the total discs sold calculation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05130" y="5011579"/>
            <a:ext cx="3048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2-38 Illustration of the total sales calculation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2600"/>
            <a:ext cx="8419130" cy="119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33801"/>
            <a:ext cx="8491751" cy="1205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299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45</a:t>
            </a:fld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57200" y="4662576"/>
            <a:ext cx="3048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2-39 Interface showing the incorrect results of the calculations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7200" y="1371600"/>
            <a:ext cx="83820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rgbClr val="22222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714750">
              <a:buNone/>
            </a:pPr>
            <a:r>
              <a:rPr lang="en-US" b="1" dirty="0" smtClean="0"/>
              <a:t>The Val Function</a:t>
            </a:r>
          </a:p>
          <a:p>
            <a:pPr marL="3881438"/>
            <a:r>
              <a:rPr lang="en-US" dirty="0"/>
              <a:t>A</a:t>
            </a:r>
            <a:r>
              <a:rPr lang="en-US" b="1" dirty="0" smtClean="0"/>
              <a:t> function</a:t>
            </a:r>
            <a:r>
              <a:rPr lang="en-US" dirty="0" smtClean="0"/>
              <a:t> is a predefined procedure that performs a task and returns a value</a:t>
            </a:r>
          </a:p>
          <a:p>
            <a:pPr marL="3881438"/>
            <a:r>
              <a:rPr lang="en-US" dirty="0" smtClean="0"/>
              <a:t>Val temporarily </a:t>
            </a:r>
            <a:r>
              <a:rPr lang="en-US" dirty="0"/>
              <a:t>converts a string to a number and returns the number</a:t>
            </a:r>
          </a:p>
          <a:p>
            <a:pPr marL="3881438"/>
            <a:r>
              <a:rPr lang="en-US" dirty="0"/>
              <a:t>Syntax: </a:t>
            </a:r>
            <a:r>
              <a:rPr lang="en-US" dirty="0">
                <a:cs typeface="Courier New" pitchFamily="49" charset="0"/>
              </a:rPr>
              <a:t>Val(</a:t>
            </a:r>
            <a:r>
              <a:rPr lang="en-US" i="1" dirty="0">
                <a:cs typeface="Courier New" pitchFamily="49" charset="0"/>
              </a:rPr>
              <a:t>string</a:t>
            </a:r>
            <a:r>
              <a:rPr lang="en-US" dirty="0">
                <a:cs typeface="Courier New" pitchFamily="49" charset="0"/>
              </a:rPr>
              <a:t>)</a:t>
            </a:r>
          </a:p>
          <a:p>
            <a:pPr marL="3881438"/>
            <a:r>
              <a:rPr lang="en-US" dirty="0" smtClean="0"/>
              <a:t>You can </a:t>
            </a:r>
            <a:r>
              <a:rPr lang="en-US" dirty="0"/>
              <a:t>use Val to correct </a:t>
            </a:r>
            <a:r>
              <a:rPr lang="en-US" dirty="0" smtClean="0"/>
              <a:t>calculations </a:t>
            </a:r>
            <a:r>
              <a:rPr lang="en-US" dirty="0"/>
              <a:t>in </a:t>
            </a:r>
            <a:r>
              <a:rPr lang="en-US" dirty="0" smtClean="0"/>
              <a:t>the btnCalc </a:t>
            </a:r>
            <a:br>
              <a:rPr lang="en-US" dirty="0" smtClean="0"/>
            </a:br>
            <a:r>
              <a:rPr lang="en-US" dirty="0" smtClean="0"/>
              <a:t>control’s </a:t>
            </a:r>
            <a:r>
              <a:rPr lang="en-US" dirty="0"/>
              <a:t>Click </a:t>
            </a:r>
            <a:r>
              <a:rPr lang="en-US" dirty="0" smtClean="0"/>
              <a:t>event procedure 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Coding the btnCalc Control’s Click Event Procedure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(cont.)</a:t>
            </a:r>
            <a:endParaRPr lang="en-US" dirty="0" smtClean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32" y="2605881"/>
            <a:ext cx="3571875" cy="195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279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46</a:t>
            </a:fld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80916" y="3733800"/>
            <a:ext cx="337668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2-40 Syntax and examples of the Val function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8200" y="5849779"/>
            <a:ext cx="5638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2-41 Val function entered in the assignment statements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Coding the btnCalc Control’s Click Event Procedure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(cont.)</a:t>
            </a:r>
            <a:endParaRPr lang="en-US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5199063" cy="203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114800"/>
            <a:ext cx="6966128" cy="159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982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47</a:t>
            </a:fld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33400" y="1524000"/>
            <a:ext cx="8382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rgbClr val="22222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None/>
            </a:pPr>
            <a:r>
              <a:rPr lang="en-US" b="1" dirty="0"/>
              <a:t>The Format </a:t>
            </a:r>
            <a:r>
              <a:rPr lang="en-US" b="1" dirty="0" smtClean="0"/>
              <a:t>Function</a:t>
            </a:r>
            <a:endParaRPr lang="en-US" b="1" dirty="0"/>
          </a:p>
          <a:p>
            <a:r>
              <a:rPr lang="en-US" dirty="0"/>
              <a:t>Improves </a:t>
            </a:r>
            <a:r>
              <a:rPr lang="en-US" dirty="0" smtClean="0"/>
              <a:t>the appearance </a:t>
            </a:r>
            <a:r>
              <a:rPr lang="en-US" dirty="0"/>
              <a:t>of numbers</a:t>
            </a:r>
          </a:p>
          <a:p>
            <a:r>
              <a:rPr lang="en-US" dirty="0"/>
              <a:t>Syntax: </a:t>
            </a:r>
            <a:r>
              <a:rPr lang="en-US" dirty="0">
                <a:cs typeface="Courier New" pitchFamily="49" charset="0"/>
              </a:rPr>
              <a:t>Format(</a:t>
            </a:r>
            <a:r>
              <a:rPr lang="en-US" i="1" dirty="0">
                <a:cs typeface="Courier New" pitchFamily="49" charset="0"/>
              </a:rPr>
              <a:t>expression, style</a:t>
            </a:r>
            <a:r>
              <a:rPr lang="en-US" dirty="0">
                <a:cs typeface="Courier New" pitchFamily="49" charset="0"/>
              </a:rPr>
              <a:t>)</a:t>
            </a:r>
          </a:p>
          <a:p>
            <a:pPr lvl="1"/>
            <a:r>
              <a:rPr lang="en-US" i="1" dirty="0" smtClean="0">
                <a:cs typeface="Courier New" pitchFamily="49" charset="0"/>
              </a:rPr>
              <a:t>expression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dirty="0"/>
              <a:t>Specifies </a:t>
            </a:r>
            <a:r>
              <a:rPr lang="en-US" dirty="0" smtClean="0"/>
              <a:t>the number</a:t>
            </a:r>
            <a:r>
              <a:rPr lang="en-US" dirty="0"/>
              <a:t>, date, time, or string to format</a:t>
            </a:r>
          </a:p>
          <a:p>
            <a:pPr lvl="1"/>
            <a:r>
              <a:rPr lang="en-US" i="1" dirty="0" smtClean="0">
                <a:cs typeface="Courier New" pitchFamily="49" charset="0"/>
              </a:rPr>
              <a:t>style</a:t>
            </a:r>
            <a:r>
              <a:rPr lang="en-US" dirty="0"/>
              <a:t>: </a:t>
            </a:r>
            <a:r>
              <a:rPr lang="en-US" dirty="0" smtClean="0"/>
              <a:t>A predefined </a:t>
            </a:r>
            <a:r>
              <a:rPr lang="en-US" dirty="0"/>
              <a:t>or user-defined format style</a:t>
            </a:r>
          </a:p>
          <a:p>
            <a:r>
              <a:rPr lang="en-US" dirty="0"/>
              <a:t>Currency: Example of </a:t>
            </a:r>
            <a:r>
              <a:rPr lang="en-US" dirty="0" smtClean="0"/>
              <a:t>a format </a:t>
            </a:r>
            <a:r>
              <a:rPr lang="en-US" dirty="0"/>
              <a:t>style that displays </a:t>
            </a:r>
            <a:r>
              <a:rPr lang="en-US" dirty="0" smtClean="0"/>
              <a:t>a number </a:t>
            </a:r>
            <a:r>
              <a:rPr lang="en-US" dirty="0"/>
              <a:t>with </a:t>
            </a:r>
            <a:r>
              <a:rPr lang="en-US" dirty="0" smtClean="0"/>
              <a:t>a dollar </a:t>
            </a:r>
            <a:r>
              <a:rPr lang="en-US" dirty="0"/>
              <a:t>sign and two decimal places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Coding the btnCalc Control’s Click Event Procedure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(cont.)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536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48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200" y="5240179"/>
            <a:ext cx="5638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2-43 Format function’s syntax and some of the predefined format styles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Coding the btnCalc Control’s Click Event Procedure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(cont.)</a:t>
            </a:r>
            <a:endParaRPr lang="en-US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28801"/>
            <a:ext cx="7745290" cy="3390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077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49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9993" y="3792379"/>
            <a:ext cx="359760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2-44 Format function entered in the procedure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267199" y="5943600"/>
            <a:ext cx="411480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2-45 Formatted total sales amount shown in the interface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Coding the btnCalc Control’s Click Event Procedure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(cont.)</a:t>
            </a:r>
            <a:endParaRPr lang="en-US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00" y="1447801"/>
            <a:ext cx="8802263" cy="2232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3" y="3999927"/>
            <a:ext cx="4052887" cy="195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044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25AA6D4-4EE6-46F6-B358-5A1A398713EB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524000"/>
            <a:ext cx="8077200" cy="4953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Identifying the </a:t>
            </a:r>
            <a:r>
              <a:rPr lang="en-US" b="1" dirty="0" smtClean="0"/>
              <a:t>Application’s Tasks</a:t>
            </a:r>
            <a:endParaRPr lang="en-US" b="1" dirty="0"/>
          </a:p>
          <a:p>
            <a:r>
              <a:rPr lang="en-US" dirty="0"/>
              <a:t>What information will the application need to display on the screen and/or print on the printer?</a:t>
            </a:r>
          </a:p>
          <a:p>
            <a:r>
              <a:rPr lang="en-US" dirty="0"/>
              <a:t>What information </a:t>
            </a:r>
            <a:r>
              <a:rPr lang="en-US" dirty="0" smtClean="0"/>
              <a:t>is entered into </a:t>
            </a:r>
            <a:r>
              <a:rPr lang="en-US" dirty="0"/>
              <a:t>the user interface?</a:t>
            </a:r>
          </a:p>
          <a:p>
            <a:r>
              <a:rPr lang="en-US" dirty="0"/>
              <a:t>What information will the application need to calculate to produce the desired result?</a:t>
            </a:r>
          </a:p>
          <a:p>
            <a:r>
              <a:rPr lang="en-US" dirty="0"/>
              <a:t>How will the user end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application</a:t>
            </a:r>
            <a:r>
              <a:rPr lang="en-US" dirty="0"/>
              <a:t>?</a:t>
            </a:r>
          </a:p>
          <a:p>
            <a:r>
              <a:rPr lang="en-US" dirty="0"/>
              <a:t>Will previous information need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be cleared from the screen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before </a:t>
            </a:r>
            <a:r>
              <a:rPr lang="en-US" dirty="0"/>
              <a:t>new information is entered?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097208" y="5848290"/>
            <a:ext cx="22085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2-6 Sample of the store’s current sales receipt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Planning an Object-Oriented Application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(cont.)</a:t>
            </a:r>
            <a:r>
              <a:rPr lang="en-US" dirty="0" smtClean="0"/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739503"/>
            <a:ext cx="2057400" cy="210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412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Testing and Debugging the Application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50</a:t>
            </a:fld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7200" y="1524000"/>
            <a:ext cx="8382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rgbClr val="22222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dirty="0"/>
              <a:t>Test an application using some sample data</a:t>
            </a:r>
          </a:p>
          <a:p>
            <a:pPr lvl="1"/>
            <a:r>
              <a:rPr lang="en-US" dirty="0"/>
              <a:t>Use both valid and invalid data </a:t>
            </a:r>
          </a:p>
          <a:p>
            <a:r>
              <a:rPr lang="en-US" b="1" dirty="0"/>
              <a:t>Valid </a:t>
            </a:r>
            <a:r>
              <a:rPr lang="en-US" b="1" dirty="0" smtClean="0"/>
              <a:t>data</a:t>
            </a:r>
            <a:endParaRPr lang="en-US" dirty="0" smtClean="0"/>
          </a:p>
          <a:p>
            <a:pPr lvl="1"/>
            <a:r>
              <a:rPr lang="en-US" dirty="0" smtClean="0"/>
              <a:t>Data </a:t>
            </a:r>
            <a:r>
              <a:rPr lang="en-US" dirty="0"/>
              <a:t>that </a:t>
            </a:r>
            <a:r>
              <a:rPr lang="en-US" dirty="0" smtClean="0"/>
              <a:t>the application </a:t>
            </a:r>
            <a:r>
              <a:rPr lang="en-US" dirty="0"/>
              <a:t>is expecting</a:t>
            </a:r>
          </a:p>
          <a:p>
            <a:r>
              <a:rPr lang="en-US" b="1" dirty="0"/>
              <a:t>Invalid </a:t>
            </a:r>
            <a:r>
              <a:rPr lang="en-US" b="1" dirty="0" smtClean="0"/>
              <a:t>data</a:t>
            </a:r>
            <a:endParaRPr lang="en-US" dirty="0" smtClean="0"/>
          </a:p>
          <a:p>
            <a:pPr lvl="1"/>
            <a:r>
              <a:rPr lang="en-US" dirty="0" smtClean="0"/>
              <a:t>Data </a:t>
            </a:r>
            <a:r>
              <a:rPr lang="en-US" dirty="0"/>
              <a:t>that </a:t>
            </a:r>
            <a:r>
              <a:rPr lang="en-US" dirty="0" smtClean="0"/>
              <a:t>the application </a:t>
            </a:r>
            <a:r>
              <a:rPr lang="en-US" dirty="0"/>
              <a:t>is not expecting</a:t>
            </a:r>
          </a:p>
          <a:p>
            <a:r>
              <a:rPr lang="en-US" b="1" dirty="0" smtClean="0"/>
              <a:t>Debugging</a:t>
            </a:r>
            <a:endParaRPr lang="en-US" dirty="0" smtClean="0"/>
          </a:p>
          <a:p>
            <a:pPr lvl="1"/>
            <a:r>
              <a:rPr lang="en-US" dirty="0" smtClean="0"/>
              <a:t>The process </a:t>
            </a:r>
            <a:r>
              <a:rPr lang="en-US" dirty="0"/>
              <a:t>of locating and correcting errors in a program </a:t>
            </a:r>
          </a:p>
          <a:p>
            <a:pPr lvl="1"/>
            <a:r>
              <a:rPr lang="en-US" dirty="0"/>
              <a:t>Errors can be related to either syntax or logic </a:t>
            </a:r>
          </a:p>
        </p:txBody>
      </p:sp>
    </p:spTree>
    <p:extLst>
      <p:ext uri="{BB962C8B-B14F-4D97-AF65-F5344CB8AC3E}">
        <p14:creationId xmlns:p14="http://schemas.microsoft.com/office/powerpoint/2010/main" val="232534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51</a:t>
            </a:fld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7200" y="1524000"/>
            <a:ext cx="8382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rgbClr val="22222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1" dirty="0"/>
              <a:t>Syntax </a:t>
            </a:r>
            <a:r>
              <a:rPr lang="en-US" b="1" dirty="0" smtClean="0"/>
              <a:t>error</a:t>
            </a:r>
            <a:endParaRPr lang="en-US" dirty="0" smtClean="0"/>
          </a:p>
          <a:p>
            <a:pPr lvl="1"/>
            <a:r>
              <a:rPr lang="en-US" dirty="0" smtClean="0"/>
              <a:t>Occurs </a:t>
            </a:r>
            <a:r>
              <a:rPr lang="en-US" dirty="0"/>
              <a:t>when a rule of </a:t>
            </a:r>
            <a:r>
              <a:rPr lang="en-US" dirty="0" smtClean="0"/>
              <a:t>a programming </a:t>
            </a:r>
            <a:r>
              <a:rPr lang="en-US" dirty="0"/>
              <a:t>language is </a:t>
            </a:r>
            <a:r>
              <a:rPr lang="en-US" dirty="0" smtClean="0"/>
              <a:t>broken</a:t>
            </a:r>
          </a:p>
          <a:p>
            <a:pPr lvl="1"/>
            <a:r>
              <a:rPr lang="en-US" dirty="0" smtClean="0"/>
              <a:t>Typos </a:t>
            </a:r>
            <a:endParaRPr lang="en-US" dirty="0"/>
          </a:p>
          <a:p>
            <a:r>
              <a:rPr lang="en-US" b="1" dirty="0"/>
              <a:t>Logic </a:t>
            </a:r>
            <a:r>
              <a:rPr lang="en-US" b="1" dirty="0" smtClean="0"/>
              <a:t>error</a:t>
            </a:r>
            <a:endParaRPr lang="en-US" dirty="0"/>
          </a:p>
          <a:p>
            <a:pPr lvl="1"/>
            <a:r>
              <a:rPr lang="en-US" dirty="0" smtClean="0"/>
              <a:t>Occurs </a:t>
            </a:r>
            <a:r>
              <a:rPr lang="en-US" dirty="0"/>
              <a:t>when </a:t>
            </a:r>
            <a:r>
              <a:rPr lang="en-US" dirty="0" smtClean="0"/>
              <a:t>the syntax </a:t>
            </a:r>
            <a:r>
              <a:rPr lang="en-US" dirty="0"/>
              <a:t>is </a:t>
            </a:r>
            <a:r>
              <a:rPr lang="en-US" dirty="0" smtClean="0"/>
              <a:t>correct, </a:t>
            </a:r>
            <a:r>
              <a:rPr lang="en-US" dirty="0"/>
              <a:t>but </a:t>
            </a:r>
            <a:r>
              <a:rPr lang="en-US" dirty="0" smtClean="0"/>
              <a:t>the outcome </a:t>
            </a:r>
            <a:r>
              <a:rPr lang="en-US" dirty="0"/>
              <a:t>is not what was desired</a:t>
            </a:r>
          </a:p>
          <a:p>
            <a:pPr lvl="1"/>
            <a:r>
              <a:rPr lang="en-US" dirty="0"/>
              <a:t>Causes may include missing instructions, instructions out of order, or </a:t>
            </a:r>
            <a:r>
              <a:rPr lang="en-US" dirty="0" smtClean="0"/>
              <a:t>the wrong </a:t>
            </a:r>
            <a:r>
              <a:rPr lang="en-US" dirty="0"/>
              <a:t>type of </a:t>
            </a:r>
            <a:r>
              <a:rPr lang="en-US" dirty="0" smtClean="0"/>
              <a:t>instruction</a:t>
            </a:r>
          </a:p>
          <a:p>
            <a:r>
              <a:rPr lang="en-US" b="1" dirty="0" smtClean="0"/>
              <a:t>Run time error</a:t>
            </a:r>
          </a:p>
          <a:p>
            <a:pPr lvl="1"/>
            <a:r>
              <a:rPr lang="en-US" dirty="0"/>
              <a:t>Occurs when </a:t>
            </a:r>
            <a:r>
              <a:rPr lang="en-US" dirty="0" smtClean="0"/>
              <a:t>an application is running and the application stops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Testing and Debugging the Application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(cont.)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935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52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40992" y="3505200"/>
            <a:ext cx="28356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2-46 Suggestion for fixing the error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114800" y="5943600"/>
            <a:ext cx="2057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2-47 Message dialog box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Testing and Debugging the Application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(cont.)</a:t>
            </a:r>
            <a:endParaRPr lang="en-US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82" y="1446549"/>
            <a:ext cx="4625718" cy="1981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978" y="4114801"/>
            <a:ext cx="4710674" cy="1764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815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53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31592" y="4097179"/>
            <a:ext cx="28356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2-48 Error List window in the IDE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Testing and Debugging the Application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(cont.)</a:t>
            </a:r>
            <a:endParaRPr lang="en-US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0"/>
            <a:ext cx="7981946" cy="1519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571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Assembling the Documentation</a:t>
            </a:r>
            <a:endParaRPr lang="en-US" sz="1200" dirty="0" smtClean="0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54</a:t>
            </a:fld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7200" y="1524000"/>
            <a:ext cx="8382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rgbClr val="22222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dirty="0"/>
              <a:t>Important documentation</a:t>
            </a:r>
          </a:p>
          <a:p>
            <a:pPr lvl="1"/>
            <a:r>
              <a:rPr lang="en-US" dirty="0"/>
              <a:t>Planning tools</a:t>
            </a:r>
          </a:p>
          <a:p>
            <a:pPr lvl="1"/>
            <a:r>
              <a:rPr lang="en-US" dirty="0"/>
              <a:t>Printout of </a:t>
            </a:r>
            <a:r>
              <a:rPr lang="en-US" dirty="0" smtClean="0"/>
              <a:t>the application’s </a:t>
            </a:r>
            <a:r>
              <a:rPr lang="en-US" dirty="0"/>
              <a:t>interface and code</a:t>
            </a:r>
          </a:p>
          <a:p>
            <a:r>
              <a:rPr lang="en-US" dirty="0"/>
              <a:t>Your planning tools include:</a:t>
            </a:r>
          </a:p>
          <a:p>
            <a:pPr lvl="1"/>
            <a:r>
              <a:rPr lang="en-US" dirty="0"/>
              <a:t>TOE chart</a:t>
            </a:r>
          </a:p>
          <a:p>
            <a:pPr lvl="1"/>
            <a:r>
              <a:rPr lang="en-US" dirty="0"/>
              <a:t>Sketch of interface</a:t>
            </a:r>
          </a:p>
          <a:p>
            <a:pPr lvl="1"/>
            <a:r>
              <a:rPr lang="en-US" dirty="0"/>
              <a:t>Flowcharts and/or </a:t>
            </a:r>
            <a:r>
              <a:rPr lang="en-US" dirty="0" smtClean="0"/>
              <a:t>pseudocode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99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Assembling the Documentation </a:t>
            </a:r>
            <a:r>
              <a:rPr lang="en-US" sz="1200" dirty="0"/>
              <a:t>(cont.)</a:t>
            </a:r>
            <a:endParaRPr lang="en-US" sz="1200" dirty="0" smtClean="0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55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5257800"/>
            <a:ext cx="3657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2-49 Play It Again Movies code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93" y="1581493"/>
            <a:ext cx="4144963" cy="366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206" y="1688242"/>
            <a:ext cx="4151313" cy="354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798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6E31C9-B3EF-4462-811B-168E581E4081}" type="slidenum">
              <a:rPr lang="en-US" smtClean="0"/>
              <a:pPr/>
              <a:t>56</a:t>
            </a:fld>
            <a:endParaRPr lang="en-US" dirty="0" smtClean="0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Lesson C Summary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33400" y="1524000"/>
            <a:ext cx="8077200" cy="4724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rgbClr val="22222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dirty="0"/>
              <a:t>Use pseudocode or </a:t>
            </a:r>
            <a:r>
              <a:rPr lang="en-US" dirty="0" smtClean="0"/>
              <a:t>a flowchart </a:t>
            </a:r>
            <a:r>
              <a:rPr lang="en-US" dirty="0"/>
              <a:t>to plan an object’s code</a:t>
            </a:r>
          </a:p>
          <a:p>
            <a:r>
              <a:rPr lang="en-US" dirty="0"/>
              <a:t>To assign </a:t>
            </a:r>
            <a:r>
              <a:rPr lang="en-US" dirty="0" smtClean="0"/>
              <a:t>a value </a:t>
            </a:r>
            <a:r>
              <a:rPr lang="en-US" dirty="0"/>
              <a:t>to </a:t>
            </a:r>
            <a:r>
              <a:rPr lang="en-US" dirty="0" smtClean="0"/>
              <a:t>the property </a:t>
            </a:r>
            <a:r>
              <a:rPr lang="en-US" dirty="0"/>
              <a:t>of </a:t>
            </a:r>
            <a:r>
              <a:rPr lang="en-US" dirty="0" smtClean="0"/>
              <a:t>an object </a:t>
            </a:r>
            <a:r>
              <a:rPr lang="en-US" dirty="0"/>
              <a:t>while </a:t>
            </a:r>
            <a:r>
              <a:rPr lang="en-US" dirty="0" smtClean="0"/>
              <a:t>an application </a:t>
            </a:r>
            <a:r>
              <a:rPr lang="en-US" dirty="0"/>
              <a:t>is </a:t>
            </a:r>
            <a:r>
              <a:rPr lang="en-US" dirty="0" smtClean="0"/>
              <a:t>running, use an assignment </a:t>
            </a:r>
            <a:r>
              <a:rPr lang="en-US" dirty="0"/>
              <a:t>statement with </a:t>
            </a:r>
            <a:r>
              <a:rPr lang="en-US" dirty="0" smtClean="0"/>
              <a:t>the syntax </a:t>
            </a:r>
            <a:r>
              <a:rPr lang="en-US" i="1" dirty="0" smtClean="0"/>
              <a:t>object.property </a:t>
            </a:r>
            <a:r>
              <a:rPr lang="en-US" i="1" dirty="0"/>
              <a:t>= expression</a:t>
            </a:r>
          </a:p>
          <a:p>
            <a:r>
              <a:rPr lang="en-US" dirty="0"/>
              <a:t>To create </a:t>
            </a:r>
            <a:r>
              <a:rPr lang="en-US" dirty="0" smtClean="0"/>
              <a:t>comments, begin the comment </a:t>
            </a:r>
            <a:r>
              <a:rPr lang="en-US" dirty="0"/>
              <a:t>text with an apostrophe (’)</a:t>
            </a:r>
          </a:p>
          <a:p>
            <a:r>
              <a:rPr lang="en-US" dirty="0"/>
              <a:t>Use the integer division operator (\) to divide and return an integer result</a:t>
            </a:r>
          </a:p>
          <a:p>
            <a:pPr marL="0" indent="0" eaLnBrk="1" hangingPunct="1">
              <a:buNone/>
            </a:pPr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6052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6E31C9-B3EF-4462-811B-168E581E4081}" type="slidenum">
              <a:rPr lang="en-US" smtClean="0"/>
              <a:pPr/>
              <a:t>57</a:t>
            </a:fld>
            <a:endParaRPr lang="en-US" dirty="0" smtClean="0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Lesson C </a:t>
            </a:r>
            <a:r>
              <a:rPr lang="en-US" dirty="0"/>
              <a:t>Summary </a:t>
            </a:r>
            <a:r>
              <a:rPr lang="en-US" sz="1200" dirty="0"/>
              <a:t>(cont.)</a:t>
            </a:r>
            <a:endParaRPr lang="en-US" sz="120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33400" y="1524000"/>
            <a:ext cx="8077200" cy="4724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rgbClr val="22222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dirty="0"/>
              <a:t>Use </a:t>
            </a:r>
            <a:r>
              <a:rPr lang="en-US" dirty="0" smtClean="0"/>
              <a:t>the modulus </a:t>
            </a:r>
            <a:r>
              <a:rPr lang="en-US" dirty="0"/>
              <a:t>operator to divide two numbers and return the remainder</a:t>
            </a:r>
          </a:p>
          <a:p>
            <a:r>
              <a:rPr lang="en-US" dirty="0" smtClean="0"/>
              <a:t>Use the PrintForm tool to print the form</a:t>
            </a:r>
          </a:p>
          <a:p>
            <a:r>
              <a:rPr lang="en-US" dirty="0" smtClean="0"/>
              <a:t>To </a:t>
            </a:r>
            <a:r>
              <a:rPr lang="en-US" dirty="0"/>
              <a:t>temporarily convert </a:t>
            </a:r>
            <a:r>
              <a:rPr lang="en-US" dirty="0" smtClean="0"/>
              <a:t>a string </a:t>
            </a:r>
            <a:r>
              <a:rPr lang="en-US" dirty="0"/>
              <a:t>to </a:t>
            </a:r>
            <a:r>
              <a:rPr lang="en-US" dirty="0" smtClean="0"/>
              <a:t>a number</a:t>
            </a:r>
            <a:r>
              <a:rPr lang="en-US" dirty="0"/>
              <a:t>, use the Val function</a:t>
            </a:r>
          </a:p>
          <a:p>
            <a:r>
              <a:rPr lang="en-US" dirty="0"/>
              <a:t>Use </a:t>
            </a:r>
            <a:r>
              <a:rPr lang="en-US" dirty="0" smtClean="0"/>
              <a:t>the Format </a:t>
            </a:r>
            <a:r>
              <a:rPr lang="en-US" dirty="0"/>
              <a:t>function to improve the appearance of numbers</a:t>
            </a:r>
          </a:p>
          <a:p>
            <a:r>
              <a:rPr lang="en-US" dirty="0" smtClean="0"/>
              <a:t>The application </a:t>
            </a:r>
            <a:r>
              <a:rPr lang="en-US" dirty="0"/>
              <a:t>should be tested with both valid and invalid data</a:t>
            </a:r>
          </a:p>
          <a:p>
            <a:pPr marL="0" indent="0" eaLnBrk="1" hangingPunct="1">
              <a:buNone/>
            </a:pPr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253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25AA6D4-4EE6-46F6-B358-5A1A398713EB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838200" y="5849779"/>
            <a:ext cx="4364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000" dirty="0"/>
              <a:t>Figure </a:t>
            </a:r>
            <a:r>
              <a:rPr lang="en-US" sz="1000" dirty="0" smtClean="0"/>
              <a:t>2-7 </a:t>
            </a:r>
            <a:r>
              <a:rPr lang="en-US" sz="1000" dirty="0"/>
              <a:t>Tasks entered in a TOE chart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Planning an Object-Oriented Application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(cont.)</a:t>
            </a:r>
            <a:r>
              <a:rPr lang="en-US" dirty="0" smtClean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524000"/>
            <a:ext cx="8134087" cy="4344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310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Identifying the Objects</a:t>
            </a:r>
          </a:p>
          <a:p>
            <a:r>
              <a:rPr lang="en-US" dirty="0" smtClean="0"/>
              <a:t>Assign </a:t>
            </a:r>
            <a:r>
              <a:rPr lang="en-US" dirty="0"/>
              <a:t>each task to an object in </a:t>
            </a:r>
            <a:r>
              <a:rPr lang="en-US" dirty="0" smtClean="0"/>
              <a:t>the user </a:t>
            </a:r>
            <a:r>
              <a:rPr lang="en-US" dirty="0"/>
              <a:t>interface</a:t>
            </a:r>
          </a:p>
          <a:p>
            <a:r>
              <a:rPr lang="en-US" dirty="0"/>
              <a:t>Objects used </a:t>
            </a:r>
            <a:r>
              <a:rPr lang="en-US" dirty="0" smtClean="0"/>
              <a:t>here:</a:t>
            </a:r>
            <a:endParaRPr lang="en-US" dirty="0"/>
          </a:p>
          <a:p>
            <a:pPr lvl="1"/>
            <a:r>
              <a:rPr lang="en-US" dirty="0" smtClean="0"/>
              <a:t>Label </a:t>
            </a:r>
            <a:r>
              <a:rPr lang="en-US" dirty="0"/>
              <a:t>control</a:t>
            </a:r>
          </a:p>
          <a:p>
            <a:pPr lvl="2"/>
            <a:r>
              <a:rPr lang="en-US" dirty="0"/>
              <a:t>Displays information that </a:t>
            </a:r>
            <a:r>
              <a:rPr lang="en-US" dirty="0" smtClean="0"/>
              <a:t>the user </a:t>
            </a:r>
            <a:r>
              <a:rPr lang="en-US" dirty="0"/>
              <a:t>should not change</a:t>
            </a:r>
          </a:p>
          <a:p>
            <a:pPr lvl="1"/>
            <a:r>
              <a:rPr lang="en-US" dirty="0" smtClean="0"/>
              <a:t>Button </a:t>
            </a:r>
            <a:r>
              <a:rPr lang="en-US" dirty="0"/>
              <a:t>control</a:t>
            </a:r>
          </a:p>
          <a:p>
            <a:pPr lvl="2"/>
            <a:r>
              <a:rPr lang="en-US" dirty="0"/>
              <a:t>Performs an action immediately after a Click event</a:t>
            </a:r>
          </a:p>
          <a:p>
            <a:pPr lvl="1"/>
            <a:r>
              <a:rPr lang="en-US" b="1" dirty="0"/>
              <a:t>Text box</a:t>
            </a:r>
            <a:endParaRPr lang="en-US" dirty="0"/>
          </a:p>
          <a:p>
            <a:pPr lvl="2"/>
            <a:r>
              <a:rPr lang="en-US" dirty="0"/>
              <a:t>Provides an area for </a:t>
            </a:r>
            <a:r>
              <a:rPr lang="en-US" dirty="0" smtClean="0"/>
              <a:t>the user </a:t>
            </a:r>
            <a:r>
              <a:rPr lang="en-US" dirty="0"/>
              <a:t>to enter data</a:t>
            </a:r>
          </a:p>
          <a:p>
            <a:pPr lvl="1"/>
            <a:endParaRPr lang="en-US" dirty="0" smtClean="0"/>
          </a:p>
        </p:txBody>
      </p:sp>
      <p:sp>
        <p:nvSpPr>
          <p:cNvPr id="1638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63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4E861A0-AFE2-48A2-B388-3D4491C4C383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Planning an Object-Oriented Application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(cont.)</a:t>
            </a:r>
            <a:r>
              <a:rPr lang="en-US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F00FB46-8547-4AD0-9D77-ACF4C41263C9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4400" y="5316379"/>
            <a:ext cx="5181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2-8 Tasks and objects entered in a TOE chart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Planning an Object-Oriented Application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(cont.)</a:t>
            </a:r>
            <a:r>
              <a:rPr lang="en-US" dirty="0" smtClean="0"/>
              <a:t>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59615"/>
            <a:ext cx="7439006" cy="3973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Identifying the Events</a:t>
            </a:r>
          </a:p>
          <a:p>
            <a:r>
              <a:rPr lang="en-US" dirty="0"/>
              <a:t>Determine which event </a:t>
            </a:r>
            <a:r>
              <a:rPr lang="en-US" dirty="0" smtClean="0"/>
              <a:t>(</a:t>
            </a:r>
            <a:r>
              <a:rPr lang="en-US" dirty="0"/>
              <a:t>if any) must occur for an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object </a:t>
            </a:r>
            <a:r>
              <a:rPr lang="en-US" dirty="0"/>
              <a:t>to carry out its </a:t>
            </a:r>
            <a:r>
              <a:rPr lang="en-US" dirty="0" smtClean="0"/>
              <a:t>assigned </a:t>
            </a:r>
            <a:r>
              <a:rPr lang="en-US" dirty="0"/>
              <a:t>task</a:t>
            </a:r>
          </a:p>
          <a:p>
            <a:r>
              <a:rPr lang="en-US" dirty="0"/>
              <a:t>Text boxes and label controls</a:t>
            </a:r>
          </a:p>
          <a:p>
            <a:pPr lvl="1"/>
            <a:r>
              <a:rPr lang="en-US" dirty="0"/>
              <a:t>No special event is needed</a:t>
            </a:r>
          </a:p>
          <a:p>
            <a:r>
              <a:rPr lang="en-US" dirty="0"/>
              <a:t>btnCalc, btnClear, </a:t>
            </a:r>
            <a:r>
              <a:rPr lang="en-US" dirty="0" smtClean="0"/>
              <a:t>and btnExit </a:t>
            </a:r>
            <a:r>
              <a:rPr lang="en-US" dirty="0"/>
              <a:t>buttons</a:t>
            </a:r>
          </a:p>
          <a:p>
            <a:pPr lvl="1"/>
            <a:r>
              <a:rPr lang="en-US" dirty="0"/>
              <a:t>Perform assigned tasks </a:t>
            </a:r>
            <a:r>
              <a:rPr lang="en-US" dirty="0" smtClean="0"/>
              <a:t>when </a:t>
            </a:r>
            <a:r>
              <a:rPr lang="en-US" dirty="0"/>
              <a:t>clicked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Planning an Object-Oriented Application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(cont.)</a:t>
            </a:r>
            <a:r>
              <a:rPr lang="en-US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Zak Programming with VB 6e PPT CH 2">
  <a:themeElements>
    <a:clrScheme name="Default Design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0066FF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CE7"/>
      </a:accent6>
      <a:hlink>
        <a:srgbClr val="FF0000"/>
      </a:hlink>
      <a:folHlink>
        <a:srgbClr val="009900"/>
      </a:folHlink>
    </a:clrScheme>
    <a:fontScheme name="Mod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Zak Programming with VB 6e PPT CH 2</Template>
  <TotalTime>0</TotalTime>
  <Words>3007</Words>
  <Application>Microsoft Office PowerPoint</Application>
  <PresentationFormat>On-screen Show (4:3)</PresentationFormat>
  <Paragraphs>497</Paragraphs>
  <Slides>57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ＭＳ Ｐゴシック</vt:lpstr>
      <vt:lpstr>Arial</vt:lpstr>
      <vt:lpstr>Calibri</vt:lpstr>
      <vt:lpstr>Courier New</vt:lpstr>
      <vt:lpstr>Segoe UI</vt:lpstr>
      <vt:lpstr>Times New Roman</vt:lpstr>
      <vt:lpstr>Trebuchet MS</vt:lpstr>
      <vt:lpstr>Zak Programming with VB 6e PPT CH 2</vt:lpstr>
      <vt:lpstr>PowerPoint Presentation</vt:lpstr>
      <vt:lpstr>Previewing the Play It Again Movies Application</vt:lpstr>
      <vt:lpstr>Lesson A Objectives</vt:lpstr>
      <vt:lpstr>Planning an Object-Oriented Application </vt:lpstr>
      <vt:lpstr>Planning an Object-Oriented Application (cont.) </vt:lpstr>
      <vt:lpstr>Planning an Object-Oriented Application (cont.) </vt:lpstr>
      <vt:lpstr>Planning an Object-Oriented Application (cont.) </vt:lpstr>
      <vt:lpstr>Planning an Object-Oriented Application (cont.) </vt:lpstr>
      <vt:lpstr>Planning an Object-Oriented Application (cont.) </vt:lpstr>
      <vt:lpstr>Planning an Object-Oriented Application (cont.) </vt:lpstr>
      <vt:lpstr>Planning an Object-Oriented Application (cont.) </vt:lpstr>
      <vt:lpstr>Planning an Object-Oriented Application (cont.) </vt:lpstr>
      <vt:lpstr>Planning an Object-Oriented Application (cont.) </vt:lpstr>
      <vt:lpstr>Planning an Object-Oriented Application (cont.) </vt:lpstr>
      <vt:lpstr>Planning an Object-Oriented Application (cont.) </vt:lpstr>
      <vt:lpstr>Lesson A Summary</vt:lpstr>
      <vt:lpstr>Lesson B Objectives</vt:lpstr>
      <vt:lpstr>Building the User Interface</vt:lpstr>
      <vt:lpstr>Building the User Interface (cont.)</vt:lpstr>
      <vt:lpstr>Building the User Interface (cont.)</vt:lpstr>
      <vt:lpstr>Building the User Interface (cont.)</vt:lpstr>
      <vt:lpstr>Building the User Interface (cont.)</vt:lpstr>
      <vt:lpstr>Building the User Interface (cont.)</vt:lpstr>
      <vt:lpstr>Building the User Interface (cont.)</vt:lpstr>
      <vt:lpstr>Create the UI</vt:lpstr>
      <vt:lpstr>Locking the Controls on a Form</vt:lpstr>
      <vt:lpstr>Assigning Access Keys</vt:lpstr>
      <vt:lpstr>Assigning Access Keys (cont.) </vt:lpstr>
      <vt:lpstr>Controlling the Tab Order</vt:lpstr>
      <vt:lpstr>Controlling the Tab Order (cont.)</vt:lpstr>
      <vt:lpstr>Coding the Application</vt:lpstr>
      <vt:lpstr>Coding the Application (cont.)</vt:lpstr>
      <vt:lpstr>Coding the Application (cont.)</vt:lpstr>
      <vt:lpstr>Coding the Application (cont.)</vt:lpstr>
      <vt:lpstr>Coding the btnClear Control’s Click Event Procedure</vt:lpstr>
      <vt:lpstr>Coding the btnClear Control’s Click Event Procedure (cont.)</vt:lpstr>
      <vt:lpstr>Coding the btnClear Control’s Click Event Procedure (cont.)</vt:lpstr>
      <vt:lpstr>Coding the btnClear Control’s Click Event Procedure (cont.)</vt:lpstr>
      <vt:lpstr>Coding the btnClear Control’s Click Event Procedure (cont.)</vt:lpstr>
      <vt:lpstr>Coding the btnPrint Control’s Click Event Procedure</vt:lpstr>
      <vt:lpstr>Coding the btnPrint Control’s Click Event Procedure (cont.)</vt:lpstr>
      <vt:lpstr>Writing Arithmetic Expressions</vt:lpstr>
      <vt:lpstr>Writing Arithmetic Expressions (cont.)</vt:lpstr>
      <vt:lpstr>Coding the btnCalc Control’s Click Event Procedure</vt:lpstr>
      <vt:lpstr>Coding the btnCalc Control’s Click Event Procedure (cont.)</vt:lpstr>
      <vt:lpstr>Coding the btnCalc Control’s Click Event Procedure (cont.)</vt:lpstr>
      <vt:lpstr>Coding the btnCalc Control’s Click Event Procedure (cont.)</vt:lpstr>
      <vt:lpstr>Coding the btnCalc Control’s Click Event Procedure (cont.)</vt:lpstr>
      <vt:lpstr>Coding the btnCalc Control’s Click Event Procedure (cont.)</vt:lpstr>
      <vt:lpstr>Testing and Debugging the Application</vt:lpstr>
      <vt:lpstr>Testing and Debugging the Application (cont.)</vt:lpstr>
      <vt:lpstr>Testing and Debugging the Application (cont.)</vt:lpstr>
      <vt:lpstr>Testing and Debugging the Application (cont.)</vt:lpstr>
      <vt:lpstr>Assembling the Documentation</vt:lpstr>
      <vt:lpstr>Assembling the Documentation (cont.)</vt:lpstr>
      <vt:lpstr>Lesson C Summary</vt:lpstr>
      <vt:lpstr>Lesson C Summary (cont.)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2012-12-03T11:48:20Z</dcterms:created>
  <dcterms:modified xsi:type="dcterms:W3CDTF">2014-09-04T13:11:35Z</dcterms:modified>
</cp:coreProperties>
</file>